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58" r:id="rId6"/>
    <p:sldMasterId id="2147483667" r:id="rId7"/>
    <p:sldMasterId id="2147483669" r:id="rId8"/>
    <p:sldMasterId id="2147483676" r:id="rId9"/>
  </p:sldMasterIdLst>
  <p:notesMasterIdLst>
    <p:notesMasterId r:id="rId10"/>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Lst>
  <p:sldSz cy="9753600" cx="17340250"/>
  <p:notesSz cx="6858000" cy="9144000"/>
  <p:embeddedFontLst>
    <p:embeddedFont>
      <p:font typeface="Permanent Marker"/>
      <p:regular r:id="rId41"/>
    </p:embeddedFont>
    <p:embeddedFont>
      <p:font typeface="Helvetica Neue"/>
      <p:regular r:id="rId42"/>
      <p:bold r:id="rId43"/>
      <p:italic r:id="rId44"/>
      <p:boldItalic r:id="rId45"/>
    </p:embeddedFont>
    <p:embeddedFont>
      <p:font typeface="Open Sans Light"/>
      <p:regular r:id="rId46"/>
      <p:bold r:id="rId47"/>
      <p:italic r:id="rId48"/>
      <p:boldItalic r:id="rId49"/>
    </p:embeddedFont>
    <p:embeddedFont>
      <p:font typeface="Open Sans"/>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95">
          <p15:clr>
            <a:srgbClr val="A4A3A4"/>
          </p15:clr>
        </p15:guide>
        <p15:guide id="2" pos="5461">
          <p15:clr>
            <a:srgbClr val="A4A3A4"/>
          </p15:clr>
        </p15:guide>
      </p15:sldGuideLst>
    </p:ext>
    <p:ext uri="http://customooxmlschemas.google.com/">
      <go:slidesCustomData xmlns:go="http://customooxmlschemas.google.com/" r:id="rId54" roundtripDataSignature="AMtx7miYwui7nyRBM66BMWGmsO9fh9tnJ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2588235-E604-40E5-9870-FC688EDF8008}">
  <a:tblStyle styleId="{F2588235-E604-40E5-9870-FC688EDF8008}"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95" orient="horz"/>
        <p:guide pos="5461"/>
      </p:guideLst>
    </p:cSldViewPr>
  </p:slideViewPr>
</p:viewPr>
</file>

<file path=ppt/_rels/presentation.xml.rels><?xml version="1.0" encoding="UTF-8" standalone="yes"?>
<Relationships xmlns="http://schemas.openxmlformats.org/package/2006/relationships"><Relationship Id="rId39" Type="http://schemas.openxmlformats.org/officeDocument/2006/relationships/slide" Target="slides/slide29.xml"/><Relationship Id="rId26" Type="http://schemas.openxmlformats.org/officeDocument/2006/relationships/slide" Target="slides/slide16.xml"/><Relationship Id="rId13" Type="http://schemas.openxmlformats.org/officeDocument/2006/relationships/slide" Target="slides/slide3.xml"/><Relationship Id="rId18" Type="http://schemas.openxmlformats.org/officeDocument/2006/relationships/slide" Target="slides/slide8.xml"/><Relationship Id="rId42" Type="http://schemas.openxmlformats.org/officeDocument/2006/relationships/font" Target="fonts/HelveticaNeue-regular.fntdata"/><Relationship Id="rId47" Type="http://schemas.openxmlformats.org/officeDocument/2006/relationships/font" Target="fonts/OpenSansLight-bold.fntdata"/><Relationship Id="rId34" Type="http://schemas.openxmlformats.org/officeDocument/2006/relationships/slide" Target="slides/slide24.xml"/><Relationship Id="rId21" Type="http://schemas.openxmlformats.org/officeDocument/2006/relationships/slide" Target="slides/slide11.xml"/><Relationship Id="rId50" Type="http://schemas.openxmlformats.org/officeDocument/2006/relationships/font" Target="fonts/OpenSans-regular.fntdata"/><Relationship Id="rId55" Type="http://schemas.openxmlformats.org/officeDocument/2006/relationships/customXml" Target="../customXml/item1.xml"/><Relationship Id="rId7" Type="http://schemas.openxmlformats.org/officeDocument/2006/relationships/slideMaster" Target="slideMasters/slideMaster3.xml"/><Relationship Id="rId2" Type="http://schemas.openxmlformats.org/officeDocument/2006/relationships/viewProps" Target="viewProps.xml"/><Relationship Id="rId29" Type="http://schemas.openxmlformats.org/officeDocument/2006/relationships/slide" Target="slides/slide19.xml"/><Relationship Id="rId16" Type="http://schemas.openxmlformats.org/officeDocument/2006/relationships/slide" Target="slides/slide6.xml"/><Relationship Id="rId40" Type="http://schemas.openxmlformats.org/officeDocument/2006/relationships/slide" Target="slides/slide30.xml"/><Relationship Id="rId45" Type="http://schemas.openxmlformats.org/officeDocument/2006/relationships/font" Target="fonts/HelveticaNeue-boldItalic.fntdata"/><Relationship Id="rId32" Type="http://schemas.openxmlformats.org/officeDocument/2006/relationships/slide" Target="slides/slide22.xml"/><Relationship Id="rId37" Type="http://schemas.openxmlformats.org/officeDocument/2006/relationships/slide" Target="slides/slide27.xml"/><Relationship Id="rId24" Type="http://schemas.openxmlformats.org/officeDocument/2006/relationships/slide" Target="slides/slide14.xml"/><Relationship Id="rId53" Type="http://schemas.openxmlformats.org/officeDocument/2006/relationships/font" Target="fonts/OpenSans-boldItalic.fntdata"/><Relationship Id="rId11" Type="http://schemas.openxmlformats.org/officeDocument/2006/relationships/slide" Target="slides/slide1.xml"/><Relationship Id="rId5" Type="http://schemas.openxmlformats.org/officeDocument/2006/relationships/slideMaster" Target="slideMasters/slideMaster1.xml"/><Relationship Id="rId19" Type="http://schemas.openxmlformats.org/officeDocument/2006/relationships/slide" Target="slides/slide9.xml"/><Relationship Id="rId43" Type="http://schemas.openxmlformats.org/officeDocument/2006/relationships/font" Target="fonts/HelveticaNeue-bold.fntdata"/><Relationship Id="rId4" Type="http://schemas.openxmlformats.org/officeDocument/2006/relationships/tableStyles" Target="tableStyles.xml"/><Relationship Id="rId9" Type="http://schemas.openxmlformats.org/officeDocument/2006/relationships/slideMaster" Target="slideMasters/slideMaster5.xml"/><Relationship Id="rId48" Type="http://schemas.openxmlformats.org/officeDocument/2006/relationships/font" Target="fonts/OpenSansLight-italic.fntdata"/><Relationship Id="rId30" Type="http://schemas.openxmlformats.org/officeDocument/2006/relationships/slide" Target="slides/slide20.xml"/><Relationship Id="rId35" Type="http://schemas.openxmlformats.org/officeDocument/2006/relationships/slide" Target="slides/slide25.xml"/><Relationship Id="rId22" Type="http://schemas.openxmlformats.org/officeDocument/2006/relationships/slide" Target="slides/slide12.xml"/><Relationship Id="rId27" Type="http://schemas.openxmlformats.org/officeDocument/2006/relationships/slide" Target="slides/slide17.xml"/><Relationship Id="rId14" Type="http://schemas.openxmlformats.org/officeDocument/2006/relationships/slide" Target="slides/slide4.xml"/><Relationship Id="rId56" Type="http://schemas.openxmlformats.org/officeDocument/2006/relationships/customXml" Target="../customXml/item2.xml"/><Relationship Id="rId8" Type="http://schemas.openxmlformats.org/officeDocument/2006/relationships/slideMaster" Target="slideMasters/slideMaster4.xml"/><Relationship Id="rId51" Type="http://schemas.openxmlformats.org/officeDocument/2006/relationships/font" Target="fonts/OpenSans-bold.fntdata"/><Relationship Id="rId3" Type="http://schemas.openxmlformats.org/officeDocument/2006/relationships/presProps" Target="presProps.xml"/><Relationship Id="rId46" Type="http://schemas.openxmlformats.org/officeDocument/2006/relationships/font" Target="fonts/OpenSansLight-regular.fntdata"/><Relationship Id="rId33" Type="http://schemas.openxmlformats.org/officeDocument/2006/relationships/slide" Target="slides/slide23.xml"/><Relationship Id="rId38" Type="http://schemas.openxmlformats.org/officeDocument/2006/relationships/slide" Target="slides/slide28.xml"/><Relationship Id="rId25" Type="http://schemas.openxmlformats.org/officeDocument/2006/relationships/slide" Target="slides/slide15.xml"/><Relationship Id="rId12" Type="http://schemas.openxmlformats.org/officeDocument/2006/relationships/slide" Target="slides/slide2.xml"/><Relationship Id="rId17" Type="http://schemas.openxmlformats.org/officeDocument/2006/relationships/slide" Target="slides/slide7.xml"/><Relationship Id="rId41" Type="http://schemas.openxmlformats.org/officeDocument/2006/relationships/font" Target="fonts/PermanentMarker-regular.fntdata"/><Relationship Id="rId20" Type="http://schemas.openxmlformats.org/officeDocument/2006/relationships/slide" Target="slides/slide10.xml"/><Relationship Id="rId54" Type="http://customschemas.google.com/relationships/presentationmetadata" Target="metadata"/><Relationship Id="rId1" Type="http://schemas.openxmlformats.org/officeDocument/2006/relationships/theme" Target="theme/theme3.xml"/><Relationship Id="rId6" Type="http://schemas.openxmlformats.org/officeDocument/2006/relationships/slideMaster" Target="slideMasters/slideMaster2.xml"/><Relationship Id="rId49" Type="http://schemas.openxmlformats.org/officeDocument/2006/relationships/font" Target="fonts/OpenSansLight-boldItalic.fntdata"/><Relationship Id="rId36" Type="http://schemas.openxmlformats.org/officeDocument/2006/relationships/slide" Target="slides/slide26.xml"/><Relationship Id="rId23" Type="http://schemas.openxmlformats.org/officeDocument/2006/relationships/slide" Target="slides/slide13.xml"/><Relationship Id="rId28" Type="http://schemas.openxmlformats.org/officeDocument/2006/relationships/slide" Target="slides/slide18.xml"/><Relationship Id="rId15" Type="http://schemas.openxmlformats.org/officeDocument/2006/relationships/slide" Target="slides/slide5.xml"/><Relationship Id="rId57" Type="http://schemas.openxmlformats.org/officeDocument/2006/relationships/customXml" Target="../customXml/item3.xml"/><Relationship Id="rId44" Type="http://schemas.openxmlformats.org/officeDocument/2006/relationships/font" Target="fonts/HelveticaNeue-italic.fntdata"/><Relationship Id="rId31" Type="http://schemas.openxmlformats.org/officeDocument/2006/relationships/slide" Target="slides/slide21.xml"/><Relationship Id="rId52" Type="http://schemas.openxmlformats.org/officeDocument/2006/relationships/font" Target="fonts/OpenSans-italic.fntdata"/><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1pPr>
            <a:lvl2pPr indent="-228600" lvl="1" marL="9144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2pPr>
            <a:lvl3pPr indent="-228600" lvl="2" marL="13716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3pPr>
            <a:lvl4pPr indent="-228600" lvl="3" marL="18288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4pPr>
            <a:lvl5pPr indent="-228600" lvl="4" marL="22860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who.int/nutrition/publications/en/nut_needs_emergencies_text.pdf"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8" name="Google Shape;258;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Explique que esta sessão é uma visão geral do capítulo Segurança Alimentar e Nutrição do Manual Esfera e tem como objetivo dar uma visão básica do setor, bem como conceitos e terminologia-chave.</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Pergunte se há algum especialista em alimentação ou nutrição e, se houver, dê-lhe alguns minutos para explicarem a sua especialidade e experiência. Depois de identificá-los, explique que durante a sessão poderão ser consultados a respeito da sua perspetiva sobre os diversos temas.</a:t>
            </a:r>
            <a:endParaRPr sz="140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36" name="Google Shape;336;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pt-BR" sz="1400">
                <a:solidFill>
                  <a:srgbClr val="000000"/>
                </a:solidFill>
              </a:rPr>
              <a:t>Este também é um bom momento para explicar brevemente a relação entre esses termos, e os programas típicos de emergência estabelecidos para tratá-los. Dê aos participantes tempo para ler o conteúdo do diapositivo, e em seguida, convide-os a levantar a mão para fazer corresponder os conceitos que o programa utiliza geralmente para tratar de determinado nível de desnutrição.</a:t>
            </a:r>
            <a:endParaRPr/>
          </a:p>
          <a:p>
            <a:pPr indent="0" lvl="0" marL="0" rtl="0" algn="l">
              <a:lnSpc>
                <a:spcPct val="117999"/>
              </a:lnSpc>
              <a:spcBef>
                <a:spcPts val="0"/>
              </a:spcBef>
              <a:spcAft>
                <a:spcPts val="0"/>
              </a:spcAft>
              <a:buSzPts val="1400"/>
              <a:buNone/>
            </a:pPr>
            <a:r>
              <a:t/>
            </a:r>
            <a:endParaRPr sz="1400">
              <a:solidFill>
                <a:srgbClr val="000000"/>
              </a:solidFill>
            </a:endParaRPr>
          </a:p>
          <a:p>
            <a:pPr indent="-342900" lvl="0" marL="342900" rtl="0" algn="l">
              <a:lnSpc>
                <a:spcPct val="117999"/>
              </a:lnSpc>
              <a:spcBef>
                <a:spcPts val="0"/>
              </a:spcBef>
              <a:spcAft>
                <a:spcPts val="0"/>
              </a:spcAft>
              <a:buClr>
                <a:srgbClr val="000000"/>
              </a:buClr>
              <a:buSzPts val="1400"/>
              <a:buFont typeface="Arial"/>
              <a:buChar char="•"/>
            </a:pPr>
            <a:r>
              <a:rPr lang="pt-BR" sz="1400">
                <a:solidFill>
                  <a:srgbClr val="000000"/>
                </a:solidFill>
              </a:rPr>
              <a:t>Os programas de alimentação</a:t>
            </a:r>
            <a:r>
              <a:rPr b="1" lang="pt-BR" sz="1400">
                <a:solidFill>
                  <a:srgbClr val="000000"/>
                </a:solidFill>
              </a:rPr>
              <a:t> terapêutica</a:t>
            </a:r>
            <a:r>
              <a:rPr lang="pt-BR" sz="1400">
                <a:solidFill>
                  <a:srgbClr val="000000"/>
                </a:solidFill>
              </a:rPr>
              <a:t> são planeados para atender as pessoas com desnutrição aguda grave. Esta é uma resposta clínica.</a:t>
            </a:r>
            <a:endParaRPr/>
          </a:p>
          <a:p>
            <a:pPr indent="-254000" lvl="0" marL="342900" rtl="0" algn="l">
              <a:lnSpc>
                <a:spcPct val="117999"/>
              </a:lnSpc>
              <a:spcBef>
                <a:spcPts val="0"/>
              </a:spcBef>
              <a:spcAft>
                <a:spcPts val="0"/>
              </a:spcAft>
              <a:buClr>
                <a:schemeClr val="dk1"/>
              </a:buClr>
              <a:buSzPts val="1400"/>
              <a:buFont typeface="Arial"/>
              <a:buNone/>
            </a:pPr>
            <a:r>
              <a:t/>
            </a:r>
            <a:endParaRPr sz="1400">
              <a:solidFill>
                <a:srgbClr val="000000"/>
              </a:solidFill>
            </a:endParaRPr>
          </a:p>
          <a:p>
            <a:pPr indent="-342900" lvl="0" marL="342900" rtl="0" algn="l">
              <a:lnSpc>
                <a:spcPct val="117999"/>
              </a:lnSpc>
              <a:spcBef>
                <a:spcPts val="0"/>
              </a:spcBef>
              <a:spcAft>
                <a:spcPts val="0"/>
              </a:spcAft>
              <a:buClr>
                <a:srgbClr val="000000"/>
              </a:buClr>
              <a:buSzPts val="1400"/>
              <a:buFont typeface="Arial"/>
              <a:buChar char="•"/>
            </a:pPr>
            <a:r>
              <a:rPr lang="pt-BR" sz="1400">
                <a:solidFill>
                  <a:srgbClr val="000000"/>
                </a:solidFill>
              </a:rPr>
              <a:t>Os programas de alimentação </a:t>
            </a:r>
            <a:r>
              <a:rPr b="1" lang="pt-BR" sz="1400">
                <a:solidFill>
                  <a:srgbClr val="000000"/>
                </a:solidFill>
              </a:rPr>
              <a:t>suplementar</a:t>
            </a:r>
            <a:r>
              <a:rPr lang="pt-BR" sz="1400">
                <a:solidFill>
                  <a:srgbClr val="000000"/>
                </a:solidFill>
              </a:rPr>
              <a:t> são geralmente estabelecidos como uma medida preventiva (como um programa seletivo) para prevenir a desnutrição numa população de alto risco, ou como programas especializados para lidar com os casos avaliados como desnutrição aguda moderada.</a:t>
            </a:r>
            <a:endParaRPr/>
          </a:p>
          <a:p>
            <a:pPr indent="0" lvl="0" marL="0" rtl="0" algn="l">
              <a:lnSpc>
                <a:spcPct val="117999"/>
              </a:lnSpc>
              <a:spcBef>
                <a:spcPts val="0"/>
              </a:spcBef>
              <a:spcAft>
                <a:spcPts val="0"/>
              </a:spcAft>
              <a:buSzPts val="1400"/>
              <a:buNone/>
            </a:pPr>
            <a:r>
              <a:t/>
            </a:r>
            <a:endParaRPr sz="1400">
              <a:solidFill>
                <a:srgbClr val="000000"/>
              </a:solidFill>
            </a:endParaRPr>
          </a:p>
          <a:p>
            <a:pPr indent="-342900" lvl="0" marL="342900" rtl="0" algn="l">
              <a:lnSpc>
                <a:spcPct val="117999"/>
              </a:lnSpc>
              <a:spcBef>
                <a:spcPts val="0"/>
              </a:spcBef>
              <a:spcAft>
                <a:spcPts val="0"/>
              </a:spcAft>
              <a:buClr>
                <a:srgbClr val="000000"/>
              </a:buClr>
              <a:buSzPts val="1400"/>
              <a:buFont typeface="Arial"/>
              <a:buChar char="•"/>
            </a:pPr>
            <a:r>
              <a:rPr lang="pt-BR" sz="1400">
                <a:solidFill>
                  <a:srgbClr val="000000"/>
                </a:solidFill>
              </a:rPr>
              <a:t>Programas gerais de </a:t>
            </a:r>
            <a:r>
              <a:rPr b="1" lang="pt-BR" sz="1400">
                <a:solidFill>
                  <a:srgbClr val="000000"/>
                </a:solidFill>
              </a:rPr>
              <a:t>distribuição de alimentos (ou dinheiro)</a:t>
            </a:r>
            <a:r>
              <a:rPr lang="pt-BR" sz="1400">
                <a:solidFill>
                  <a:srgbClr val="000000"/>
                </a:solidFill>
              </a:rPr>
              <a:t> abordam as questões nutricionais de uma forma geral.</a:t>
            </a:r>
            <a:endParaRPr/>
          </a:p>
          <a:p>
            <a:pPr indent="-254000" lvl="0" marL="342900" rtl="0" algn="l">
              <a:lnSpc>
                <a:spcPct val="117999"/>
              </a:lnSpc>
              <a:spcBef>
                <a:spcPts val="0"/>
              </a:spcBef>
              <a:spcAft>
                <a:spcPts val="0"/>
              </a:spcAft>
              <a:buClr>
                <a:schemeClr val="dk1"/>
              </a:buClr>
              <a:buSzPts val="1400"/>
              <a:buFont typeface="Arial"/>
              <a:buNone/>
            </a:pPr>
            <a:r>
              <a:t/>
            </a:r>
            <a:endParaRPr sz="1400">
              <a:solidFill>
                <a:srgbClr val="000000"/>
              </a:solidFill>
            </a:endParaRPr>
          </a:p>
          <a:p>
            <a:pPr indent="0" lvl="0" marL="0" rtl="0" algn="l">
              <a:lnSpc>
                <a:spcPct val="117999"/>
              </a:lnSpc>
              <a:spcBef>
                <a:spcPts val="0"/>
              </a:spcBef>
              <a:spcAft>
                <a:spcPts val="0"/>
              </a:spcAft>
              <a:buClr>
                <a:srgbClr val="000000"/>
              </a:buClr>
              <a:buSzPts val="1400"/>
              <a:buFont typeface="Arial"/>
              <a:buNone/>
            </a:pPr>
            <a:r>
              <a:rPr lang="pt-BR" sz="1400">
                <a:solidFill>
                  <a:srgbClr val="000000"/>
                </a:solidFill>
              </a:rPr>
              <a:t>Em todos os casos, um teste de monitorização de desnutrição deve ser realizado para determinar se o programa está a funcionar corretamente.</a:t>
            </a:r>
            <a:endParaRPr/>
          </a:p>
          <a:p>
            <a:pPr indent="0" lvl="0" marL="0" rtl="0" algn="l">
              <a:lnSpc>
                <a:spcPct val="117999"/>
              </a:lnSpc>
              <a:spcBef>
                <a:spcPts val="0"/>
              </a:spcBef>
              <a:spcAft>
                <a:spcPts val="0"/>
              </a:spcAft>
              <a:buClr>
                <a:schemeClr val="dk1"/>
              </a:buClr>
              <a:buSzPts val="1400"/>
              <a:buFont typeface="Arial"/>
              <a:buNone/>
            </a:pPr>
            <a:r>
              <a:t/>
            </a:r>
            <a:endParaRPr sz="140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1" name="Google Shape;351;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pt-BR" sz="1400">
                <a:solidFill>
                  <a:srgbClr val="000000"/>
                </a:solidFill>
              </a:rPr>
              <a:t>Estude este gráfico para mostrar a relação entre a desnutrição aguda global, MAM e MAG e relacionar o uso da fita MUAC, explicada no início desta sessão. Se você tem um exemplo de fita MUAC, pode mostrá-la neste momento e mostrar o tamanho dos braços das pessoas que sofrem de desnutrição grave (quase como a circunferência de um cabo de vassoura). </a:t>
            </a:r>
            <a:endParaRPr/>
          </a:p>
          <a:p>
            <a:pPr indent="0" lvl="0" marL="0" rtl="0" algn="l">
              <a:lnSpc>
                <a:spcPct val="117999"/>
              </a:lnSpc>
              <a:spcBef>
                <a:spcPts val="0"/>
              </a:spcBef>
              <a:spcAft>
                <a:spcPts val="0"/>
              </a:spcAft>
              <a:buSzPts val="1400"/>
              <a:buNone/>
            </a:pPr>
            <a:r>
              <a:t/>
            </a:r>
            <a:endParaRPr sz="1400">
              <a:solidFill>
                <a:srgbClr val="000000"/>
              </a:solidFill>
            </a:endParaRPr>
          </a:p>
          <a:p>
            <a:pPr indent="0" lvl="0" marL="0" rtl="0" algn="l">
              <a:lnSpc>
                <a:spcPct val="117999"/>
              </a:lnSpc>
              <a:spcBef>
                <a:spcPts val="0"/>
              </a:spcBef>
              <a:spcAft>
                <a:spcPts val="0"/>
              </a:spcAft>
              <a:buClr>
                <a:srgbClr val="000000"/>
              </a:buClr>
              <a:buSzPts val="1400"/>
              <a:buFont typeface="Arial"/>
              <a:buNone/>
            </a:pPr>
            <a:r>
              <a:rPr lang="pt-BR" sz="1400">
                <a:solidFill>
                  <a:srgbClr val="000000"/>
                </a:solidFill>
              </a:rPr>
              <a:t>Certifique-se de que as pessoas se familiarizam com os termos P/A e IMC.</a:t>
            </a:r>
            <a:endParaRPr/>
          </a:p>
          <a:p>
            <a:pPr indent="-342900" lvl="0" marL="342900" rtl="0" algn="l">
              <a:lnSpc>
                <a:spcPct val="117999"/>
              </a:lnSpc>
              <a:spcBef>
                <a:spcPts val="0"/>
              </a:spcBef>
              <a:spcAft>
                <a:spcPts val="0"/>
              </a:spcAft>
              <a:buClr>
                <a:srgbClr val="000000"/>
              </a:buClr>
              <a:buSzPts val="1400"/>
              <a:buFont typeface="Arial"/>
              <a:buChar char="•"/>
            </a:pPr>
            <a:r>
              <a:rPr lang="pt-BR" sz="1400">
                <a:solidFill>
                  <a:srgbClr val="000000"/>
                </a:solidFill>
              </a:rPr>
              <a:t>Peso por altura</a:t>
            </a:r>
            <a:r>
              <a:rPr b="1" lang="pt-BR" sz="1400">
                <a:solidFill>
                  <a:srgbClr val="000000"/>
                </a:solidFill>
              </a:rPr>
              <a:t> (P/A)</a:t>
            </a:r>
            <a:r>
              <a:rPr lang="pt-BR" sz="1400">
                <a:solidFill>
                  <a:srgbClr val="000000"/>
                </a:solidFill>
              </a:rPr>
              <a:t> é um parâmetro comum de crescimento infantil que utiliza médias globais diferenciadas por idade e sexo.</a:t>
            </a:r>
            <a:endParaRPr/>
          </a:p>
          <a:p>
            <a:pPr indent="-342900" lvl="0" marL="342900" rtl="0" algn="l">
              <a:lnSpc>
                <a:spcPct val="117999"/>
              </a:lnSpc>
              <a:spcBef>
                <a:spcPts val="0"/>
              </a:spcBef>
              <a:spcAft>
                <a:spcPts val="0"/>
              </a:spcAft>
              <a:buClr>
                <a:srgbClr val="000000"/>
              </a:buClr>
              <a:buSzPts val="1400"/>
              <a:buFont typeface="Arial"/>
              <a:buChar char="•"/>
            </a:pPr>
            <a:r>
              <a:rPr lang="pt-BR" sz="1400">
                <a:solidFill>
                  <a:srgbClr val="000000"/>
                </a:solidFill>
              </a:rPr>
              <a:t>Índice de massa corporal </a:t>
            </a:r>
            <a:r>
              <a:rPr b="1" lang="pt-BR" sz="1400">
                <a:solidFill>
                  <a:srgbClr val="000000"/>
                </a:solidFill>
              </a:rPr>
              <a:t>(IMC)</a:t>
            </a:r>
            <a:r>
              <a:rPr lang="pt-BR" sz="1400">
                <a:solidFill>
                  <a:srgbClr val="000000"/>
                </a:solidFill>
              </a:rPr>
              <a:t> - use a definição geral: </a:t>
            </a:r>
            <a:r>
              <a:rPr lang="pt-BR" sz="1400">
                <a:solidFill>
                  <a:srgbClr val="222222"/>
                </a:solidFill>
                <a:highlight>
                  <a:srgbClr val="FFFFFF"/>
                </a:highlight>
              </a:rPr>
              <a:t>medida simples, resultado de uma fórmula que relaciona o peso e a altura de uma pessoa. IMC = Peso/Altura</a:t>
            </a:r>
            <a:r>
              <a:rPr lang="pt-BR" sz="1400">
                <a:solidFill>
                  <a:srgbClr val="000000"/>
                </a:solidFill>
              </a:rPr>
              <a:t>.</a:t>
            </a:r>
            <a:endParaRPr sz="160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1" name="Google Shape;361;p3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Estude a norma e explique que as deficiências de micronutrientes são frequentemente tratadas por alimentos enriquecidos, fornecidos na distribuição geral, na qual se entrega uma opção limitada de alimentos secos por um longo período de tempo. Outras opções de resposta são a promoção de pequenos programas de jardinagem para cultivar alimentos com melhor conteúdo nutricional, ou programas de entrega em dinheiro que permitem a compra de frutas e outros alimentos frescos que possam resolver esses problemas.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71" name="Google Shape;371;p3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Dedique um tempo para familiarizar-se com as três abordagens para controlar deficiências de micronutrientes e relacioná-las com as descrições completas na página 191.</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0" name="Google Shape;380;p3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Leia a norma e certifique-se de que todos os participantes a compreendam. É possível relacionar este diapositivo com o diapositivo 4 que mostra as peças do quebra-cabeças dos diferentes setores de resposta encaixadas. </a:t>
            </a:r>
            <a:endParaRPr>
              <a:solidFill>
                <a:srgbClr val="000000"/>
              </a:solidFill>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Pergunte quem geralmente está incluído na coordenação da resposta alimentar numa emergência. Destaque o Ministério da Saúde, PMA (Programa Mundial de Alimentos), agentes locais de resposta e as pessoas afetadas.</a:t>
            </a:r>
            <a:endParaRPr>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9" name="Google Shape;389;p3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Leia a norma e certifique-se de que todos os participantes a compreendam. Pergunte aos participantes o que significa "resiliência"”.</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Mostre a pergunta e pergunte como é que a assistência alimentar pode construir resiliência.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Resiliência significa: "a capacidade de recuperar-se rapidamente das dificuldades; resistência”. Em geral, os programas de subsistência, as ferramentas, as sementes e o acesso a terras cultiváveis, em conjunto com a assistência alimentar, são os principais meios de construção da resiliência.</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8" name="Google Shape;398;p3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Informe aos participantes que eles estudarão um indicador dessa norma com mais detalhes.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07" name="Google Shape;407;p4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Pergunte aos participantes como é uma ração (seca) de 2.100 Kcal. De que é composta? E siga para o próximo diapositivo.</a:t>
            </a:r>
            <a:endParaRPr sz="140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14" name="Google Shape;414;p4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Informe aos participantes que essa combinação de produtos é a composição comum de uma ração (seca); em seguida, pergunte-lhes "mas quanto precisamos de cada produto?" e siga para o próximo diapositivo.</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50" name="Google Shape;450;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Divida os participantes em seis grupos e atribua a cada grupo um item alimentar (açúcar, arroz, óleo, sal, lentilhas e farinha enriquecida). Distribua um copo por grupo (dois para o grupo que lhe foi atribuído arroz) e peça para o preencherem com a quantidade diária recomendada do item que lhe foi atribuído.</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Mantenha este diapositivo até que os grupos tenham terminado, ou vá para o próximo, se os grupos estiverem a tentar fazer cálculos e queiram ajuda. Quando tiverem terminado, peça que tragam os seus copos até à frente da sala, e vá para o diapositivo 21.  </a:t>
            </a:r>
            <a:br>
              <a:rPr b="0" i="0" lang="pt-BR" sz="1400" u="none" cap="none" strike="noStrike">
                <a:solidFill>
                  <a:schemeClr val="dk1"/>
                </a:solidFill>
                <a:latin typeface="Helvetica Neue"/>
                <a:ea typeface="Helvetica Neue"/>
                <a:cs typeface="Helvetica Neue"/>
                <a:sym typeface="Helvetica Neue"/>
              </a:rPr>
            </a:br>
            <a:r>
              <a:rPr b="0" i="0" lang="pt-BR" sz="1400" u="none" cap="none" strike="noStrike">
                <a:solidFill>
                  <a:schemeClr val="dk1"/>
                </a:solidFill>
                <a:latin typeface="Helvetica Neue"/>
                <a:ea typeface="Helvetica Neue"/>
                <a:cs typeface="Helvetica Neue"/>
                <a:sym typeface="Helvetica Neue"/>
              </a:rPr>
              <a:t>Esta atividade requer alguma preparação, e tem vários passos. Além destas notas, existe um guia passo</a:t>
            </a:r>
            <a:r>
              <a:rPr lang="pt-BR" sz="1400"/>
              <a:t> </a:t>
            </a:r>
            <a:r>
              <a:rPr b="0" i="0" lang="pt-BR" sz="1400" u="none" cap="none" strike="noStrike">
                <a:solidFill>
                  <a:schemeClr val="dk1"/>
                </a:solidFill>
                <a:latin typeface="Helvetica Neue"/>
                <a:ea typeface="Helvetica Neue"/>
                <a:cs typeface="Helvetica Neue"/>
                <a:sym typeface="Helvetica Neue"/>
              </a:rPr>
              <a:t>a</a:t>
            </a:r>
            <a:r>
              <a:rPr lang="pt-BR" sz="1400"/>
              <a:t> </a:t>
            </a:r>
            <a:r>
              <a:rPr b="0" i="0" lang="pt-BR" sz="1400" u="none" cap="none" strike="noStrike">
                <a:solidFill>
                  <a:schemeClr val="dk1"/>
                </a:solidFill>
                <a:latin typeface="Helvetica Neue"/>
                <a:ea typeface="Helvetica Neue"/>
                <a:cs typeface="Helvetica Neue"/>
                <a:sym typeface="Helvetica Neue"/>
              </a:rPr>
              <a:t>passo para ajudá-lo a organizar este exercício tátil/de visualização – corresponde ao ficheiro </a:t>
            </a:r>
            <a:r>
              <a:rPr b="1" i="0" lang="pt-BR" sz="1400" u="none" cap="none" strike="noStrike">
                <a:solidFill>
                  <a:schemeClr val="dk1"/>
                </a:solidFill>
                <a:latin typeface="Helvetica Neue"/>
                <a:ea typeface="Helvetica Neue"/>
                <a:cs typeface="Helvetica Neue"/>
                <a:sym typeface="Helvetica Neue"/>
              </a:rPr>
              <a:t>STP 8 Food Ration Activity_PT_EU.docx</a:t>
            </a:r>
            <a:endParaRPr sz="14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d4fb24b8a6_0_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5" name="Google Shape;265;gd4fb24b8a6_0_5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pt-BR" sz="1400"/>
              <a:t>Apresente os Objetivos da Aprendizagem e informe os participantes que a apresentação fornecerá um resumo do capítulo Segurança Alimentar e Nutrição, mas não incluirá detalhes sobre todas as normas e os indicadores individuais do capítulo. Ela incluirá uma perspetiva para determinar quais as estratégias alimentares gerais que devem ser utilizadas em diferentes contextos; certos detalhes para ajudar os generalistas a entender melhor o escopo geral da resposta alimentar e nutricional; alguns termos e siglas comuns utilizadas no setor para permitir que os generalistas atuem da melhor maneira em grupos intersetoriais e em equipas multissetoriais.</a:t>
            </a:r>
            <a:endParaRPr>
              <a:solidFill>
                <a:schemeClr val="lt1"/>
              </a:solidFill>
            </a:endParaRPr>
          </a:p>
          <a:p>
            <a:pPr indent="0" lvl="0" marL="0" rtl="0" algn="l">
              <a:spcBef>
                <a:spcPts val="0"/>
              </a:spcBef>
              <a:spcAft>
                <a:spcPts val="0"/>
              </a:spcAft>
              <a:buClr>
                <a:schemeClr val="dk1"/>
              </a:buClr>
              <a:buSzPts val="1400"/>
              <a:buFont typeface="Arial"/>
              <a:buNone/>
            </a:pPr>
            <a:r>
              <a:t/>
            </a:r>
            <a:endParaRPr sz="1400"/>
          </a:p>
          <a:p>
            <a:pPr indent="0" lvl="0" marL="0" rtl="0" algn="l">
              <a:spcBef>
                <a:spcPts val="0"/>
              </a:spcBef>
              <a:spcAft>
                <a:spcPts val="0"/>
              </a:spcAft>
              <a:buClr>
                <a:schemeClr val="dk1"/>
              </a:buClr>
              <a:buSzPts val="1400"/>
              <a:buFont typeface="Arial"/>
              <a:buNone/>
            </a:pPr>
            <a:r>
              <a:rPr lang="pt-BR" sz="1400"/>
              <a:t>Esta sessão também incluirá um exercício baseado na fase de desenvolvimento de estratégias do ciclo do programa humanitário.</a:t>
            </a:r>
            <a:endParaRPr>
              <a:solidFill>
                <a:schemeClr val="lt1"/>
              </a:solidFill>
            </a:endParaRPr>
          </a:p>
          <a:p>
            <a:pPr indent="0" lvl="0" marL="0" rtl="0" algn="l">
              <a:lnSpc>
                <a:spcPct val="118000"/>
              </a:lnSpc>
              <a:spcBef>
                <a:spcPts val="0"/>
              </a:spcBef>
              <a:spcAft>
                <a:spcPts val="0"/>
              </a:spcAft>
              <a:buSzPts val="1400"/>
              <a:buNone/>
            </a:pPr>
            <a:r>
              <a:t/>
            </a:r>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57" name="Google Shape;457;p4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Se os participantes quiserem calcular as quantidades (em vez de estimá-las), as informações nutricionais nas embalagens de alimentos, a tabela na página 231 e o gráfico "calorias por grama" devem ajudá-los a fazer um cálculo aproximado. Tenha em mente que se 10% da energia vem de proteínas e 17% vem da gordura, então o restante de 73% restantes vêm de carboidratos; mas essas são as quantidades </a:t>
            </a:r>
            <a:r>
              <a:rPr b="1" lang="pt-BR" sz="1400">
                <a:solidFill>
                  <a:srgbClr val="000000"/>
                </a:solidFill>
              </a:rPr>
              <a:t>mínimas</a:t>
            </a:r>
            <a:r>
              <a:rPr lang="pt-BR" sz="1400">
                <a:solidFill>
                  <a:srgbClr val="000000"/>
                </a:solidFill>
              </a:rPr>
              <a:t>. Uma "dieta saudável/equilibrada" incluiria menos energia de carboidratos e mais de proteínas e gorduras (insaturadas).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66" name="Google Shape;466;p4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Lembre aos participantes que este é um exemplo e que não há uma resposta universal. As rações serão adaptadas ao contexto com base no número de fatores, incluindo níveis de atividade, dieta, disponibilidade de alimentos, opções de armazenamento, clima, tamanho da população, estação, etc.</a:t>
            </a:r>
            <a:endParaRPr sz="1400">
              <a:solidFill>
                <a:srgbClr val="000000"/>
              </a:solidFill>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Pergunte aos participantes se eles sentem que a sua quantidade se enquadra na recomendação; em seguida, vá para o próximo diapositivo.</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90" name="Google Shape;490;p4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Mostre as quantidades que mediu antes, colocando os seus copos ao lado dos copos dos participantes.</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NOTA: Se algum participante quiser pesquisar mais sobre este tema, informe-o de que pode  estudar em</a:t>
            </a:r>
            <a:endParaRPr sz="1400">
              <a:solidFill>
                <a:srgbClr val="000000"/>
              </a:solidFill>
            </a:endParaRPr>
          </a:p>
          <a:p>
            <a:pPr indent="0" lvl="0" marL="0" rtl="0" algn="l">
              <a:lnSpc>
                <a:spcPct val="118000"/>
              </a:lnSpc>
              <a:spcBef>
                <a:spcPts val="0"/>
              </a:spcBef>
              <a:spcAft>
                <a:spcPts val="0"/>
              </a:spcAft>
              <a:buSzPts val="1400"/>
              <a:buNone/>
            </a:pPr>
            <a:r>
              <a:rPr lang="pt-BR" sz="1400" u="sng">
                <a:solidFill>
                  <a:schemeClr val="hlink"/>
                </a:solidFill>
                <a:hlinkClick r:id="rId2"/>
              </a:rPr>
              <a:t>https://www.who.int/nutrition/publications/en/nut_needs_emergencies_text.pdf</a:t>
            </a:r>
            <a:r>
              <a:rPr lang="pt-BR" sz="1400"/>
              <a:t>. </a:t>
            </a:r>
            <a:r>
              <a:rPr lang="pt-BR" sz="1400">
                <a:solidFill>
                  <a:srgbClr val="000000"/>
                </a:solidFill>
              </a:rPr>
              <a:t>As rações exemplificadas na Tabela 2 na página 9 equiparam-se à solução mostrada no diapositivo anterior.</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97" name="Google Shape;497;p4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Leia a norma e certifique-se de que todos os participantes a compreendam.</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Mostre a pergunta e peça exemplos de programas onde isso seja um problema, e de programas em que essa questão tenha sido superada através de um sistema justo. </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07" name="Google Shape;507;p4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Reveja esta lista de siglas e acrónimos, e pergunte se alguém está familiarizado com os mesmos. Explique/recorde aos participantes sobre a importância de cada sigla e acrónimo, e explique que ser capaz de utilizar esses termos e entender o seu significado ajuda na coordenação intersetorial e ajuda os médicos a ler e a entender os relatórios de avaliação alimentar e nutrição de emergência.</a:t>
            </a:r>
            <a:endParaRPr>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14" name="Google Shape;514;p2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Atividade:</a:t>
            </a:r>
            <a:br>
              <a:rPr b="0" i="0" lang="pt-BR" sz="1400" u="none" cap="none" strike="noStrike">
                <a:solidFill>
                  <a:schemeClr val="dk1"/>
                </a:solidFill>
                <a:latin typeface="Helvetica Neue"/>
                <a:ea typeface="Helvetica Neue"/>
                <a:cs typeface="Helvetica Neue"/>
                <a:sym typeface="Helvetica Neue"/>
              </a:rPr>
            </a:br>
            <a:br>
              <a:rPr b="0" i="0" lang="pt-BR" sz="1400" u="none" cap="none" strike="noStrike">
                <a:solidFill>
                  <a:schemeClr val="dk1"/>
                </a:solidFill>
                <a:latin typeface="Helvetica Neue"/>
                <a:ea typeface="Helvetica Neue"/>
                <a:cs typeface="Helvetica Neue"/>
                <a:sym typeface="Helvetica Neue"/>
              </a:rPr>
            </a:br>
            <a:r>
              <a:rPr b="0" i="0" lang="pt-BR" sz="1400" u="none" cap="none" strike="noStrike">
                <a:solidFill>
                  <a:schemeClr val="dk1"/>
                </a:solidFill>
                <a:latin typeface="Helvetica Neue"/>
                <a:ea typeface="Helvetica Neue"/>
                <a:cs typeface="Helvetica Neue"/>
                <a:sym typeface="Helvetica Neue"/>
              </a:rPr>
              <a:t>Comunique aos participantes de que é o momento para pensar estrategicamente sobre quais são as estratégias de assistência alimentar corretas para cada determinada situação. </a:t>
            </a:r>
            <a:br>
              <a:rPr b="0" i="0" lang="pt-BR" sz="1400" u="none" cap="none" strike="noStrike">
                <a:solidFill>
                  <a:schemeClr val="dk1"/>
                </a:solidFill>
                <a:latin typeface="Helvetica Neue"/>
                <a:ea typeface="Helvetica Neue"/>
                <a:cs typeface="Helvetica Neue"/>
                <a:sym typeface="Helvetica Neue"/>
              </a:rPr>
            </a:br>
            <a:br>
              <a:rPr b="0" i="0" lang="pt-BR" sz="1400" u="none" cap="none" strike="noStrike">
                <a:solidFill>
                  <a:schemeClr val="dk1"/>
                </a:solidFill>
                <a:latin typeface="Helvetica Neue"/>
                <a:ea typeface="Helvetica Neue"/>
                <a:cs typeface="Helvetica Neue"/>
                <a:sym typeface="Helvetica Neue"/>
              </a:rPr>
            </a:br>
            <a:r>
              <a:rPr b="0" i="0" lang="pt-BR" sz="1400" u="none" cap="none" strike="noStrike">
                <a:solidFill>
                  <a:schemeClr val="dk1"/>
                </a:solidFill>
                <a:latin typeface="Helvetica Neue"/>
                <a:ea typeface="Helvetica Neue"/>
                <a:cs typeface="Helvetica Neue"/>
                <a:sym typeface="Helvetica Neue"/>
              </a:rPr>
              <a:t>Entregue as três funções/papéis identificados no </a:t>
            </a:r>
            <a:r>
              <a:rPr b="1" i="0" lang="pt-BR" sz="1400" u="none" cap="none" strike="noStrike">
                <a:solidFill>
                  <a:schemeClr val="dk1"/>
                </a:solidFill>
                <a:latin typeface="Helvetica Neue"/>
                <a:ea typeface="Helvetica Neue"/>
                <a:cs typeface="Helvetica Neue"/>
                <a:sym typeface="Helvetica Neue"/>
              </a:rPr>
              <a:t>STP 8 Food Strategy Development Activity_PT_EU.docx</a:t>
            </a:r>
            <a:r>
              <a:rPr b="0" i="0" lang="pt-BR" sz="1400" u="none" cap="none" strike="noStrike">
                <a:solidFill>
                  <a:schemeClr val="dk1"/>
                </a:solidFill>
                <a:latin typeface="Helvetica Neue"/>
                <a:ea typeface="Helvetica Neue"/>
                <a:cs typeface="Helvetica Neue"/>
                <a:sym typeface="Helvetica Neue"/>
              </a:rPr>
              <a:t>.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Assegure-se de que todas as cópias relacionadas com as três diferentes ONG (</a:t>
            </a:r>
            <a:r>
              <a:rPr b="0" i="1" lang="pt-BR" sz="1400" u="none" cap="none" strike="noStrike">
                <a:solidFill>
                  <a:schemeClr val="dk1"/>
                </a:solidFill>
                <a:latin typeface="Helvetica Neue"/>
                <a:ea typeface="Helvetica Neue"/>
                <a:cs typeface="Helvetica Neue"/>
                <a:sym typeface="Helvetica Neue"/>
              </a:rPr>
              <a:t>Food Now, Dignity First, </a:t>
            </a:r>
            <a:r>
              <a:rPr b="0" i="0" lang="pt-BR" sz="1400" u="none" cap="none" strike="noStrike">
                <a:solidFill>
                  <a:schemeClr val="dk1"/>
                </a:solidFill>
                <a:latin typeface="Helvetica Neue"/>
                <a:ea typeface="Helvetica Neue"/>
                <a:cs typeface="Helvetica Neue"/>
                <a:sym typeface="Helvetica Neue"/>
              </a:rPr>
              <a:t>e </a:t>
            </a:r>
            <a:r>
              <a:rPr b="0" i="1" lang="pt-BR" sz="1400" u="none" cap="none" strike="noStrike">
                <a:solidFill>
                  <a:schemeClr val="dk1"/>
                </a:solidFill>
                <a:latin typeface="Helvetica Neue"/>
                <a:ea typeface="Helvetica Neue"/>
                <a:cs typeface="Helvetica Neue"/>
                <a:sym typeface="Helvetica Neue"/>
              </a:rPr>
              <a:t>Food for Tomorrow</a:t>
            </a:r>
            <a:r>
              <a:rPr b="0" i="0" lang="pt-BR" sz="1400" u="none" cap="none" strike="noStrike">
                <a:solidFill>
                  <a:schemeClr val="dk1"/>
                </a:solidFill>
                <a:latin typeface="Helvetica Neue"/>
                <a:ea typeface="Helvetica Neue"/>
                <a:cs typeface="Helvetica Neue"/>
                <a:sym typeface="Helvetica Neue"/>
              </a:rPr>
              <a:t>)  vão para as três equipas a quem lhes foram atribuídas. Se você tem mais de 21 pessoas no seu grupo, considere formar seis equipas e atribua duas equipas para cada uma das funções/papéis das ONG.</a:t>
            </a:r>
            <a:endParaRPr b="0" i="0" sz="1400" u="none" cap="none" strike="noStrike">
              <a:solidFill>
                <a:schemeClr val="dk1"/>
              </a:solidFill>
              <a:latin typeface="Helvetica Neue"/>
              <a:ea typeface="Helvetica Neue"/>
              <a:cs typeface="Helvetica Neue"/>
              <a:sym typeface="Helvetica Neue"/>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21" name="Google Shape;521;p6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Deixe estas instruções durante o desenvolvimento da atividade. Explique os tempos e mantenha-os. Uma vez que as três (ou seis) equipas tenham preparado os seus argumentos, convoque uma “reunião de coordenação”, chamando dois representantes de cada ONG para apresentarem os seus argumentos, e então conjuntamente decidirem qual a estratégia (ou uma combinação de estratégias) que levarão a cabo como resposta a esta crise de segurança alimentar. </a:t>
            </a:r>
            <a:br>
              <a:rPr b="0" i="0" lang="pt-BR" sz="1400" u="none" cap="none" strike="noStrike">
                <a:solidFill>
                  <a:schemeClr val="dk1"/>
                </a:solidFill>
                <a:latin typeface="Helvetica Neue"/>
                <a:ea typeface="Helvetica Neue"/>
                <a:cs typeface="Helvetica Neue"/>
                <a:sym typeface="Helvetica Neue"/>
              </a:rPr>
            </a:br>
            <a:br>
              <a:rPr b="0" i="0" lang="pt-BR" sz="1400" u="none" cap="none" strike="noStrike">
                <a:solidFill>
                  <a:schemeClr val="dk1"/>
                </a:solidFill>
                <a:latin typeface="Helvetica Neue"/>
                <a:ea typeface="Helvetica Neue"/>
                <a:cs typeface="Helvetica Neue"/>
                <a:sym typeface="Helvetica Neue"/>
              </a:rPr>
            </a:br>
            <a:r>
              <a:rPr b="0" i="0" lang="pt-BR" sz="1400" u="none" cap="none" strike="noStrike">
                <a:solidFill>
                  <a:schemeClr val="dk1"/>
                </a:solidFill>
                <a:latin typeface="Helvetica Neue"/>
                <a:ea typeface="Helvetica Neue"/>
                <a:cs typeface="Helvetica Neue"/>
                <a:sym typeface="Helvetica Neue"/>
              </a:rPr>
              <a:t>Isto funciona bem se você </a:t>
            </a:r>
            <a:r>
              <a:rPr lang="pt-BR" sz="1400"/>
              <a:t>puder</a:t>
            </a:r>
            <a:r>
              <a:rPr b="0" i="0" lang="pt-BR" sz="1400" u="none" cap="none" strike="noStrike">
                <a:solidFill>
                  <a:schemeClr val="dk1"/>
                </a:solidFill>
                <a:latin typeface="Helvetica Neue"/>
                <a:ea typeface="Helvetica Neue"/>
                <a:cs typeface="Helvetica Neue"/>
                <a:sym typeface="Helvetica Neue"/>
              </a:rPr>
              <a:t> disp</a:t>
            </a:r>
            <a:r>
              <a:rPr lang="pt-BR" sz="1400"/>
              <a:t>o</a:t>
            </a:r>
            <a:r>
              <a:rPr b="0" i="0" lang="pt-BR" sz="1400" u="none" cap="none" strike="noStrike">
                <a:solidFill>
                  <a:schemeClr val="dk1"/>
                </a:solidFill>
                <a:latin typeface="Helvetica Neue"/>
                <a:ea typeface="Helvetica Neue"/>
                <a:cs typeface="Helvetica Neue"/>
                <a:sym typeface="Helvetica Neue"/>
              </a:rPr>
              <a:t>r</a:t>
            </a:r>
            <a:r>
              <a:rPr lang="pt-BR" sz="1400"/>
              <a:t> de</a:t>
            </a:r>
            <a:r>
              <a:rPr b="0" i="0" lang="pt-BR" sz="1400" u="none" cap="none" strike="noStrike">
                <a:solidFill>
                  <a:schemeClr val="dk1"/>
                </a:solidFill>
                <a:latin typeface="Helvetica Neue"/>
                <a:ea typeface="Helvetica Neue"/>
                <a:cs typeface="Helvetica Neue"/>
                <a:sym typeface="Helvetica Neue"/>
              </a:rPr>
              <a:t> cadeiras e de uma mesa à frente ou </a:t>
            </a:r>
            <a:r>
              <a:rPr lang="pt-BR" sz="1400"/>
              <a:t>ao</a:t>
            </a:r>
            <a:r>
              <a:rPr b="0" i="0" lang="pt-BR" sz="1400" u="none" cap="none" strike="noStrike">
                <a:solidFill>
                  <a:schemeClr val="dk1"/>
                </a:solidFill>
                <a:latin typeface="Helvetica Neue"/>
                <a:ea typeface="Helvetica Neue"/>
                <a:cs typeface="Helvetica Neue"/>
                <a:sym typeface="Helvetica Neue"/>
              </a:rPr>
              <a:t> centro da sala, para os coordenadores, considerando o espaço para os seus quadros </a:t>
            </a:r>
            <a:r>
              <a:rPr b="0" i="1" lang="pt-BR" sz="1400" u="none" cap="none" strike="noStrike">
                <a:solidFill>
                  <a:schemeClr val="dk1"/>
                </a:solidFill>
                <a:latin typeface="Helvetica Neue"/>
                <a:ea typeface="Helvetica Neue"/>
                <a:cs typeface="Helvetica Neue"/>
                <a:sym typeface="Helvetica Neue"/>
              </a:rPr>
              <a:t>flipchart</a:t>
            </a:r>
            <a:r>
              <a:rPr b="0" i="0" lang="pt-BR" sz="1400" u="none" cap="none" strike="noStrike">
                <a:solidFill>
                  <a:schemeClr val="dk1"/>
                </a:solidFill>
                <a:latin typeface="Helvetica Neue"/>
                <a:ea typeface="Helvetica Neue"/>
                <a:cs typeface="Helvetica Neue"/>
                <a:sym typeface="Helvetica Neue"/>
              </a:rPr>
              <a:t>.</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Uma vez que tenha organizado as cadeiras e a mesa, incentive os outros participantes a aproximarem-se para conseguirem ouvir e aconselhar os seus colegas durante a reunião.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Revele o terceiro passo e explique que os coordenadores têm 20 minutos para descreverem as diferentes abordagens e para que estejam acordo com uma resposta coordenada perante esta emergência.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Esteja atento ao debate dos participantes de forma a ressaltar pontos-chave dos prós e contras de cada estratégia e de qualquer adaptação ou pensamento crítico que utilizem para coordenar a sua atividade.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Dê alertas do tempo e relembre a cada 5 minutos do tempo restante para chegarem a uma conclusão. </a:t>
            </a:r>
            <a:endParaRPr sz="14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30" name="Google Shape;530;p6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Leia as opções e evidencie os elementos que os grupos não consideraram.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Pergunte aos participantes se já tiveram alguma experiência em lidar com algum desses fatores, </a:t>
            </a:r>
            <a:r>
              <a:rPr lang="pt-BR" sz="1400"/>
              <a:t>tanto as</a:t>
            </a:r>
            <a:r>
              <a:rPr b="0" i="0" lang="pt-BR" sz="1400" u="none" cap="none" strike="noStrike">
                <a:solidFill>
                  <a:schemeClr val="dk1"/>
                </a:solidFill>
                <a:latin typeface="Helvetica Neue"/>
                <a:ea typeface="Helvetica Neue"/>
                <a:cs typeface="Helvetica Neue"/>
                <a:sym typeface="Helvetica Neue"/>
              </a:rPr>
              <a:t> vantagens </a:t>
            </a:r>
            <a:r>
              <a:rPr lang="pt-BR" sz="1400"/>
              <a:t>quanto as </a:t>
            </a:r>
            <a:r>
              <a:rPr b="0" i="0" lang="pt-BR" sz="1400" u="none" cap="none" strike="noStrike">
                <a:solidFill>
                  <a:schemeClr val="dk1"/>
                </a:solidFill>
                <a:latin typeface="Helvetica Neue"/>
                <a:ea typeface="Helvetica Neue"/>
                <a:cs typeface="Helvetica Neue"/>
                <a:sym typeface="Helvetica Neue"/>
              </a:rPr>
              <a:t>desvantagens, dos programas considerados.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Uma vez que pode ser difícil visualizar na projeção, prepare previamente cópias deste diapositivo e distribua-as aos participantes, juntamente com a folha de respostas proposta (ficheiro </a:t>
            </a:r>
            <a:r>
              <a:rPr b="1" i="0" lang="pt-BR" sz="1400" u="none" cap="none" strike="noStrike">
                <a:solidFill>
                  <a:schemeClr val="dk1"/>
                </a:solidFill>
                <a:latin typeface="Helvetica Neue"/>
                <a:ea typeface="Helvetica Neue"/>
                <a:cs typeface="Helvetica Neue"/>
                <a:sym typeface="Helvetica Neue"/>
              </a:rPr>
              <a:t>STP 8 Food Strategies Answer Sheet_PT_EU.docx</a:t>
            </a:r>
            <a:r>
              <a:rPr b="0" i="0" lang="pt-BR" sz="1400" u="none" cap="none" strike="noStrike">
                <a:solidFill>
                  <a:schemeClr val="dk1"/>
                </a:solidFill>
                <a:latin typeface="Helvetica Neue"/>
                <a:ea typeface="Helvetica Neue"/>
                <a:cs typeface="Helvetica Neue"/>
                <a:sym typeface="Helvetica Neue"/>
              </a:rPr>
              <a:t>).</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Para concluir o exercício compare os pontos desta folha com aqueles que foram levantados pelo grupo durante o debate.</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Explique que agora apresentará um curto vídeo, preparado pelo </a:t>
            </a:r>
            <a:r>
              <a:rPr b="0" i="1" lang="pt-BR" sz="1400" u="none" cap="none" strike="noStrike">
                <a:solidFill>
                  <a:schemeClr val="dk1"/>
                </a:solidFill>
                <a:latin typeface="Helvetica Neue"/>
                <a:ea typeface="Helvetica Neue"/>
                <a:cs typeface="Helvetica Neue"/>
                <a:sym typeface="Helvetica Neue"/>
              </a:rPr>
              <a:t>Global Food Cluster</a:t>
            </a:r>
            <a:r>
              <a:rPr b="0" i="0" lang="pt-BR" sz="1400" u="none" cap="none" strike="noStrike">
                <a:solidFill>
                  <a:schemeClr val="dk1"/>
                </a:solidFill>
                <a:latin typeface="Helvetica Neue"/>
                <a:ea typeface="Helvetica Neue"/>
                <a:cs typeface="Helvetica Neue"/>
                <a:sym typeface="Helvetica Neue"/>
              </a:rPr>
              <a:t> que destaca a necessidade de se coordenar os programas alimentares. Siga para o próximo diapositivo para mostrar o vídeo incluído. </a:t>
            </a:r>
            <a:endParaRPr sz="14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37" name="Google Shape;537;p6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i="1" lang="pt-BR" sz="1400"/>
              <a:t>(See below for portuguese translation)</a:t>
            </a:r>
            <a:endParaRPr i="1" sz="1400"/>
          </a:p>
          <a:p>
            <a:pPr indent="-228600" lvl="0" marL="457200" marR="0" rtl="0" algn="l">
              <a:lnSpc>
                <a:spcPct val="118000"/>
              </a:lnSpc>
              <a:spcBef>
                <a:spcPts val="660"/>
              </a:spcBef>
              <a:spcAft>
                <a:spcPts val="0"/>
              </a:spcAft>
              <a:buClr>
                <a:srgbClr val="000000"/>
              </a:buClr>
              <a:buSzPts val="1400"/>
              <a:buFont typeface="Arial"/>
              <a:buNone/>
            </a:pPr>
            <a:r>
              <a:rPr lang="pt-BR" sz="1400"/>
              <a:t>Click on the black square to play the embedded video which last less than 2 minutes. The video is straightforward and serves as the final message for this presentation.</a:t>
            </a:r>
            <a:endParaRPr/>
          </a:p>
          <a:p>
            <a:pPr indent="-228600" lvl="0" marL="457200" marR="0" rtl="0" algn="l">
              <a:lnSpc>
                <a:spcPct val="118000"/>
              </a:lnSpc>
              <a:spcBef>
                <a:spcPts val="660"/>
              </a:spcBef>
              <a:spcAft>
                <a:spcPts val="0"/>
              </a:spcAft>
              <a:buClr>
                <a:srgbClr val="000000"/>
              </a:buClr>
              <a:buSzPts val="1400"/>
              <a:buFont typeface="Arial"/>
              <a:buNone/>
            </a:pPr>
            <a:r>
              <a:t/>
            </a:r>
            <a:endParaRPr sz="1400"/>
          </a:p>
          <a:p>
            <a:pPr indent="-228600" lvl="0" marL="457200" marR="0" rtl="0" algn="l">
              <a:lnSpc>
                <a:spcPct val="118000"/>
              </a:lnSpc>
              <a:spcBef>
                <a:spcPts val="660"/>
              </a:spcBef>
              <a:spcAft>
                <a:spcPts val="0"/>
              </a:spcAft>
              <a:buClr>
                <a:srgbClr val="000000"/>
              </a:buClr>
              <a:buSzPts val="1400"/>
              <a:buFont typeface="Arial"/>
              <a:buNone/>
            </a:pPr>
            <a:r>
              <a:rPr b="0" i="1" lang="pt-BR" sz="1400" u="none" cap="none" strike="noStrike">
                <a:solidFill>
                  <a:schemeClr val="dk1"/>
                </a:solidFill>
                <a:latin typeface="Helvetica Neue"/>
                <a:ea typeface="Helvetica Neue"/>
                <a:cs typeface="Helvetica Neue"/>
                <a:sym typeface="Helvetica Neue"/>
              </a:rPr>
              <a:t>Clique no retângulo negro para acionar o vídeo incluído que demora menos de 2 minutos. O vídeo tem uma mensagem direta e serve como mensagem final desta apresentação. </a:t>
            </a:r>
            <a:endParaRPr i="1"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43" name="Google Shape;543;p4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Um rápido resumo das mensagens-chave desta sessão. Adicione outras observações ou pontos-chave levantados pelos participantes ou destacados na sessão.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Mencione que quando se trata de PEAS (Proteção à Exploração Sexual e ao Abuso), este setor é de grande importância, pois há muitas oportunidades dos recursos serem mal utilizados com o propósito de explorar sexualmente pessoas particularmente vulneráveis. É fundamental monitorizar o setor alimentar para reduzir o risco de Exploração Sexual e Abuso. Se fôr utilizar a sessão STP 15 (Proteção de Exploração Sexual e Abuso) neste </a:t>
            </a:r>
            <a:r>
              <a:rPr i="1" lang="pt-BR" sz="1400">
                <a:solidFill>
                  <a:srgbClr val="000000"/>
                </a:solidFill>
              </a:rPr>
              <a:t>workshop,</a:t>
            </a:r>
            <a:r>
              <a:rPr lang="pt-BR" sz="1400">
                <a:solidFill>
                  <a:srgbClr val="000000"/>
                </a:solidFill>
              </a:rPr>
              <a:t> antecipe-se para saber mais sobre este tema.</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2" name="Google Shape;272;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Apresente o diapositivo e pergunte ao grupo da formação se pode identificar outras causas de subnutrição.</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Antes de apresentar esta sessão, leia o conteúdo da página 168, “</a:t>
            </a:r>
            <a:r>
              <a:rPr b="1" lang="pt-BR" sz="1400">
                <a:solidFill>
                  <a:srgbClr val="000000"/>
                </a:solidFill>
              </a:rPr>
              <a:t>As</a:t>
            </a:r>
            <a:r>
              <a:rPr lang="pt-BR" sz="1400">
                <a:solidFill>
                  <a:srgbClr val="000000"/>
                </a:solidFill>
              </a:rPr>
              <a:t> </a:t>
            </a:r>
            <a:r>
              <a:rPr b="1" lang="pt-BR" sz="1400">
                <a:solidFill>
                  <a:srgbClr val="000000"/>
                </a:solidFill>
              </a:rPr>
              <a:t>causas da subnutrição são complexas”</a:t>
            </a:r>
            <a:r>
              <a:rPr lang="pt-BR" sz="1400">
                <a:solidFill>
                  <a:srgbClr val="000000"/>
                </a:solidFill>
              </a:rPr>
              <a:t>,</a:t>
            </a:r>
            <a:r>
              <a:rPr b="1" lang="pt-BR" sz="1400">
                <a:solidFill>
                  <a:srgbClr val="000000"/>
                </a:solidFill>
              </a:rPr>
              <a:t> </a:t>
            </a:r>
            <a:r>
              <a:rPr lang="pt-BR" sz="1400">
                <a:solidFill>
                  <a:srgbClr val="000000"/>
                </a:solidFill>
              </a:rPr>
              <a:t>e na página 170, “</a:t>
            </a:r>
            <a:r>
              <a:rPr b="1" lang="pt-BR" sz="1400">
                <a:solidFill>
                  <a:srgbClr val="000000"/>
                </a:solidFill>
              </a:rPr>
              <a:t>Alguns grupos são particularmente vulneráveis à subnutrição”</a:t>
            </a:r>
            <a:r>
              <a:rPr lang="pt-BR" sz="1400">
                <a:solidFill>
                  <a:srgbClr val="000000"/>
                </a:solidFill>
              </a:rPr>
              <a:t>.</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50" name="Google Shape;550;p68:notes"/>
          <p:cNvSpPr txBox="1"/>
          <p:nvPr>
            <p:ph idx="1" type="body"/>
          </p:nvPr>
        </p:nvSpPr>
        <p:spPr>
          <a:xfrm>
            <a:off x="914711" y="4344025"/>
            <a:ext cx="5028600" cy="4114500"/>
          </a:xfrm>
          <a:prstGeom prst="rect">
            <a:avLst/>
          </a:prstGeom>
          <a:noFill/>
          <a:ln>
            <a:noFill/>
          </a:ln>
        </p:spPr>
        <p:txBody>
          <a:bodyPr anchorCtr="0" anchor="t" bIns="45650" lIns="91325" spcFirstLastPara="1" rIns="91325" wrap="square" tIns="45650">
            <a:noAutofit/>
          </a:bodyPr>
          <a:lstStyle/>
          <a:p>
            <a:pPr indent="0" lvl="0" marL="0" rtl="0" algn="l">
              <a:lnSpc>
                <a:spcPct val="118000"/>
              </a:lnSpc>
              <a:spcBef>
                <a:spcPts val="0"/>
              </a:spcBef>
              <a:spcAft>
                <a:spcPts val="0"/>
              </a:spcAft>
              <a:buSzPts val="1400"/>
              <a:buNone/>
            </a:pPr>
            <a:r>
              <a:rPr b="0" i="0" lang="pt-BR" sz="1400" u="none" cap="none" strike="noStrike">
                <a:solidFill>
                  <a:schemeClr val="dk1"/>
                </a:solidFill>
                <a:latin typeface="Helvetica Neue"/>
                <a:ea typeface="Helvetica Neue"/>
                <a:cs typeface="Helvetica Neue"/>
                <a:sym typeface="Helvetica Neue"/>
              </a:rPr>
              <a:t>Agradeça a todos e faça uma pausa.</a:t>
            </a:r>
            <a:endParaRPr sz="140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2" name="Google Shape;282;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O ponto-chave desta matéria é que o enfrentamento da desnutrição, muitas vezes, é uma questão de WASH, de saúde ou mesmo de assentamento, na mesma medida em que diz respeito ao setor da alimentação e da nutrição. Por exemplo, mesmo que existam alimentos adequados, se as pessoas forem afetadas por surtos de doenças diarreicas devido à água imprópria para o consumo humano; se a situação fôr agravada pela conceção precária do </a:t>
            </a:r>
            <a:endParaRPr sz="1400">
              <a:solidFill>
                <a:srgbClr val="000000"/>
              </a:solidFill>
            </a:endParaRPr>
          </a:p>
          <a:p>
            <a:pPr indent="0" lvl="0" marL="0" rtl="0" algn="l">
              <a:lnSpc>
                <a:spcPct val="100000"/>
              </a:lnSpc>
              <a:spcBef>
                <a:spcPts val="0"/>
              </a:spcBef>
              <a:spcAft>
                <a:spcPts val="0"/>
              </a:spcAft>
              <a:buSzPts val="1400"/>
              <a:buNone/>
            </a:pPr>
            <a:r>
              <a:rPr lang="pt-BR" sz="1400">
                <a:solidFill>
                  <a:srgbClr val="000000"/>
                </a:solidFill>
              </a:rPr>
              <a:t>lugar, ou se as pessoas forem forçadas a percorrer longas distâncias para obter água, as taxas de desnutrição</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entre a população (especialmente aquelas com menos de 5 anos de idade) aumentarão</a:t>
            </a:r>
            <a:r>
              <a:rPr lang="pt-BR">
                <a:solidFill>
                  <a:srgbClr val="000000"/>
                </a:solidFill>
              </a:rPr>
              <a:t>.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c25c256ea3_0_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4" name="Google Shape;294;gc25c256ea3_0_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Explique que esta apresentação não pretende explorar todos as normas em profundidade, mas proporcionar uma compreensão geral das mesmas e da sua aplicação. A apresentação destacará uma ou duas normas dentro de cada uma das sete categorias de normas. O objetivo deste diapositivo é explicar a estrutura e o conteúdo geral do capítulo. Não se destina a ser utilizado como base para um estudo aprofundado de cada norma.</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1" name="Google Shape;301;p2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Leia a norma e certifique-se de que todos os participantes a compreendam. Explique que, em resumo, significa: "Basear a resposta na avaliação e análise e escolher a melhor estratégia de resposta." Enfatize que, embora seja uma norma indiscutível, em geral há muito debate sobre o que constitui "a resposta mais adequada". Fica a critério das pessoas em campo defini-la com a participação proativa da comunidade afetada.</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1" name="Google Shape;311;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Essa norma amplia a anterior, incluindo a frase "métodos aceites". O Manual Esfera explicará esses principais aspetos das ações-chave e das notas de orientação ao longo do capítulo. Os dois métodos mais comuns são os parâmetros de peso por altura e a fita MUAC (</a:t>
            </a:r>
            <a:r>
              <a:rPr lang="pt-BR" sz="1400"/>
              <a:t>acrónimo em inglês / PB - </a:t>
            </a:r>
            <a:r>
              <a:rPr lang="pt-BR" sz="1400">
                <a:solidFill>
                  <a:srgbClr val="000000"/>
                </a:solidFill>
              </a:rPr>
              <a:t>Perímetro Braquial) mostrada na ilustração.</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Enfatize que a fita MUAC é utilizada para crianças menores de 5 anos ou com altura inferior a 110 cm e é uma medida da circunferência em torno de metade do braço entre o cotovelo e o ombro, razão pela qual é chamada de PB (perímetro braquial). Embora existam outros usos para a fita MUAC, para gestantes, por exemplo, esta é uma ferramenta básica de análise de crianças menores de 5 anos, de uso generalizado e aceite como uma boa estratégia para avaliar a desnutrição em quase todos os contextos de emergência.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9" name="Google Shape;319;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Leia a norma e certifique-se de que todos os participantes a compreendam. Informe aos participantes que a desnutrição aguda grave pode ser definida em campo utilizando a ferramenta no Apêndice 4 na página 238.  </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9" name="Google Shape;329;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Explique que os termos MAG e MAM são comuns em avaliações de emergência e nas atualizações do setor da alimentação e nutrição. Conhecer esses termos e o que eles significam ajudará quem não é especialista em alimentação, a participar melhor na coordenação intersetorial.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Apresente os 3 níveis de subnutrição/desnutrição explicando que incluem desde a mais grave até o termo geral utilizado para descrever a desnutrição geral numa determinada população onde há casos de desnutrição.</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5.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jpg"/><Relationship Id="rId3" Type="http://schemas.openxmlformats.org/officeDocument/2006/relationships/image" Target="../media/image5.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1.jpg"/><Relationship Id="rId3" Type="http://schemas.openxmlformats.org/officeDocument/2006/relationships/image" Target="../media/image28.png"/><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0.png"/><Relationship Id="rId3"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5.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12" name="Shape 12"/>
        <p:cNvGrpSpPr/>
        <p:nvPr/>
      </p:nvGrpSpPr>
      <p:grpSpPr>
        <a:xfrm>
          <a:off x="0" y="0"/>
          <a:ext cx="0" cy="0"/>
          <a:chOff x="0" y="0"/>
          <a:chExt cx="0" cy="0"/>
        </a:xfrm>
      </p:grpSpPr>
      <p:pic>
        <p:nvPicPr>
          <p:cNvPr descr="pasted-image.pdf" id="13" name="Google Shape;13;p57"/>
          <p:cNvPicPr preferRelativeResize="0"/>
          <p:nvPr/>
        </p:nvPicPr>
        <p:blipFill rotWithShape="1">
          <a:blip r:embed="rId2">
            <a:alphaModFix/>
          </a:blip>
          <a:srcRect b="0" l="0" r="0" t="0"/>
          <a:stretch/>
        </p:blipFill>
        <p:spPr>
          <a:xfrm>
            <a:off x="6784975" y="1138238"/>
            <a:ext cx="190500" cy="1919287"/>
          </a:xfrm>
          <a:prstGeom prst="rect">
            <a:avLst/>
          </a:prstGeom>
          <a:noFill/>
          <a:ln>
            <a:noFill/>
          </a:ln>
        </p:spPr>
      </p:pic>
      <p:pic>
        <p:nvPicPr>
          <p:cNvPr descr="pasted-image.pdf" id="14" name="Google Shape;14;p57"/>
          <p:cNvPicPr preferRelativeResize="0"/>
          <p:nvPr/>
        </p:nvPicPr>
        <p:blipFill rotWithShape="1">
          <a:blip r:embed="rId3">
            <a:alphaModFix/>
          </a:blip>
          <a:srcRect b="0" l="0" r="0" t="0"/>
          <a:stretch/>
        </p:blipFill>
        <p:spPr>
          <a:xfrm>
            <a:off x="476250" y="682625"/>
            <a:ext cx="5870575" cy="2514600"/>
          </a:xfrm>
          <a:prstGeom prst="rect">
            <a:avLst/>
          </a:prstGeom>
          <a:noFill/>
          <a:ln>
            <a:noFill/>
          </a:ln>
        </p:spPr>
      </p:pic>
      <p:sp>
        <p:nvSpPr>
          <p:cNvPr id="15" name="Google Shape;15;p57"/>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sz="8000" cap="none">
                <a:solidFill>
                  <a:srgbClr val="000000"/>
                </a:solidFill>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6" name="Google Shape;16;p57"/>
          <p:cNvSpPr txBox="1"/>
          <p:nvPr>
            <p:ph idx="12" type="sldNum"/>
          </p:nvPr>
        </p:nvSpPr>
        <p:spPr>
          <a:xfrm>
            <a:off x="8661400" y="9251950"/>
            <a:ext cx="395288"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type="tx">
  <p:cSld name="TITLE_AND_BODY">
    <p:spTree>
      <p:nvGrpSpPr>
        <p:cNvPr id="82" name="Shape 82"/>
        <p:cNvGrpSpPr/>
        <p:nvPr/>
      </p:nvGrpSpPr>
      <p:grpSpPr>
        <a:xfrm>
          <a:off x="0" y="0"/>
          <a:ext cx="0" cy="0"/>
          <a:chOff x="0" y="0"/>
          <a:chExt cx="0" cy="0"/>
        </a:xfrm>
      </p:grpSpPr>
      <p:pic>
        <p:nvPicPr>
          <p:cNvPr id="83" name="Google Shape;83;p70"/>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84" name="Google Shape;84;p70"/>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85" name="Google Shape;85;p70"/>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86" name="Google Shape;86;p70"/>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87" name="Google Shape;87;p70"/>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88" name="Google Shape;88;p70"/>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89" name="Google Shape;89;p70"/>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90" name="Google Shape;90;p70"/>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 objectives</a:t>
            </a:r>
            <a:endParaRPr/>
          </a:p>
        </p:txBody>
      </p:sp>
      <p:sp>
        <p:nvSpPr>
          <p:cNvPr id="91" name="Google Shape;91;p70"/>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2" name="Google Shape;92;p70"/>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3" name="Google Shape;93;p70"/>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4" name="Google Shape;94;p70"/>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5" name="Google Shape;95;p70"/>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6" name="Google Shape;96;p70"/>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7" name="Google Shape;97;p70"/>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8" name="Google Shape;98;p70"/>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9" name="Google Shape;99;p70"/>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0" name="Google Shape;100;p70"/>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1" name="Google Shape;101;p70"/>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2" name="Google Shape;102;p70"/>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3" name="Google Shape;103;p70"/>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4" name="Google Shape;104;p70"/>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05" name="Shape 105"/>
        <p:cNvGrpSpPr/>
        <p:nvPr/>
      </p:nvGrpSpPr>
      <p:grpSpPr>
        <a:xfrm>
          <a:off x="0" y="0"/>
          <a:ext cx="0" cy="0"/>
          <a:chOff x="0" y="0"/>
          <a:chExt cx="0" cy="0"/>
        </a:xfrm>
      </p:grpSpPr>
      <p:sp>
        <p:nvSpPr>
          <p:cNvPr id="106" name="Google Shape;106;p71"/>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07" name="Google Shape;107;p71"/>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08" name="Google Shape;108;p71"/>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09" name="Google Shape;109;p71"/>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10" name="Google Shape;110;p71"/>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111" name="Shape 111"/>
        <p:cNvGrpSpPr/>
        <p:nvPr/>
      </p:nvGrpSpPr>
      <p:grpSpPr>
        <a:xfrm>
          <a:off x="0" y="0"/>
          <a:ext cx="0" cy="0"/>
          <a:chOff x="0" y="0"/>
          <a:chExt cx="0" cy="0"/>
        </a:xfrm>
      </p:grpSpPr>
      <p:sp>
        <p:nvSpPr>
          <p:cNvPr id="112" name="Google Shape;112;p72"/>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13" name="Google Shape;113;p72"/>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000000"/>
              </a:buClr>
              <a:buSzPts val="4000"/>
              <a:buFont typeface="Open Sans"/>
              <a:buNone/>
              <a:defRPr>
                <a:solidFill>
                  <a:srgbClr val="000000"/>
                </a:solidFill>
              </a:defRPr>
            </a:lvl1pPr>
            <a:lvl2pPr indent="-228600" lvl="1" marL="914400" algn="l">
              <a:lnSpc>
                <a:spcPct val="100000"/>
              </a:lnSpc>
              <a:spcBef>
                <a:spcPts val="2667"/>
              </a:spcBef>
              <a:spcAft>
                <a:spcPts val="0"/>
              </a:spcAft>
              <a:buClr>
                <a:srgbClr val="000000"/>
              </a:buClr>
              <a:buSzPts val="4000"/>
              <a:buFont typeface="Open Sans"/>
              <a:buNone/>
              <a:defRPr>
                <a:solidFill>
                  <a:srgbClr val="000000"/>
                </a:solidFill>
              </a:defRPr>
            </a:lvl2pPr>
            <a:lvl3pPr indent="-228600" lvl="2" marL="1371600" algn="l">
              <a:lnSpc>
                <a:spcPct val="100000"/>
              </a:lnSpc>
              <a:spcBef>
                <a:spcPts val="2667"/>
              </a:spcBef>
              <a:spcAft>
                <a:spcPts val="0"/>
              </a:spcAft>
              <a:buClr>
                <a:srgbClr val="000000"/>
              </a:buClr>
              <a:buSzPts val="4000"/>
              <a:buFont typeface="Open Sans"/>
              <a:buNone/>
              <a:defRPr>
                <a:solidFill>
                  <a:srgbClr val="000000"/>
                </a:solidFill>
              </a:defRPr>
            </a:lvl3pPr>
            <a:lvl4pPr indent="-228600" lvl="3" marL="1828800" algn="l">
              <a:lnSpc>
                <a:spcPct val="100000"/>
              </a:lnSpc>
              <a:spcBef>
                <a:spcPts val="2667"/>
              </a:spcBef>
              <a:spcAft>
                <a:spcPts val="0"/>
              </a:spcAft>
              <a:buClr>
                <a:srgbClr val="000000"/>
              </a:buClr>
              <a:buSzPts val="4000"/>
              <a:buFont typeface="Open Sans"/>
              <a:buNone/>
              <a:defRPr>
                <a:solidFill>
                  <a:srgbClr val="000000"/>
                </a:solidFill>
              </a:defRPr>
            </a:lvl4pPr>
            <a:lvl5pPr indent="-228600" lvl="4" marL="2286000" algn="l">
              <a:lnSpc>
                <a:spcPct val="100000"/>
              </a:lnSpc>
              <a:spcBef>
                <a:spcPts val="2667"/>
              </a:spcBef>
              <a:spcAft>
                <a:spcPts val="0"/>
              </a:spcAft>
              <a:buClr>
                <a:srgbClr val="000000"/>
              </a:buClr>
              <a:buSzPts val="4000"/>
              <a:buFont typeface="Open Sans"/>
              <a:buNone/>
              <a:defRPr>
                <a:solidFill>
                  <a:srgbClr val="000000"/>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14" name="Google Shape;114;p72"/>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115" name="Shape 115"/>
        <p:cNvGrpSpPr/>
        <p:nvPr/>
      </p:nvGrpSpPr>
      <p:grpSpPr>
        <a:xfrm>
          <a:off x="0" y="0"/>
          <a:ext cx="0" cy="0"/>
          <a:chOff x="0" y="0"/>
          <a:chExt cx="0" cy="0"/>
        </a:xfrm>
      </p:grpSpPr>
      <p:sp>
        <p:nvSpPr>
          <p:cNvPr id="116" name="Google Shape;116;p77"/>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117" name="Google Shape;117;p77"/>
          <p:cNvPicPr preferRelativeResize="0"/>
          <p:nvPr/>
        </p:nvPicPr>
        <p:blipFill rotWithShape="1">
          <a:blip r:embed="rId2">
            <a:alphaModFix/>
          </a:blip>
          <a:srcRect b="0" l="0" r="0" t="0"/>
          <a:stretch/>
        </p:blipFill>
        <p:spPr>
          <a:xfrm>
            <a:off x="6784933" y="1137926"/>
            <a:ext cx="189836" cy="1919173"/>
          </a:xfrm>
          <a:prstGeom prst="rect">
            <a:avLst/>
          </a:prstGeom>
          <a:noFill/>
          <a:ln>
            <a:noFill/>
          </a:ln>
        </p:spPr>
      </p:pic>
      <p:sp>
        <p:nvSpPr>
          <p:cNvPr id="118" name="Google Shape;118;p77"/>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119" name="Google Shape;119;p77"/>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20" name="Shape 120"/>
        <p:cNvGrpSpPr/>
        <p:nvPr/>
      </p:nvGrpSpPr>
      <p:grpSpPr>
        <a:xfrm>
          <a:off x="0" y="0"/>
          <a:ext cx="0" cy="0"/>
          <a:chOff x="0" y="0"/>
          <a:chExt cx="0" cy="0"/>
        </a:xfrm>
      </p:grpSpPr>
      <p:sp>
        <p:nvSpPr>
          <p:cNvPr id="121" name="Google Shape;121;p78"/>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22" name="Google Shape;122;p78"/>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23" name="Google Shape;123;p78"/>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124" name="Shape 124"/>
        <p:cNvGrpSpPr/>
        <p:nvPr/>
      </p:nvGrpSpPr>
      <p:grpSpPr>
        <a:xfrm>
          <a:off x="0" y="0"/>
          <a:ext cx="0" cy="0"/>
          <a:chOff x="0" y="0"/>
          <a:chExt cx="0" cy="0"/>
        </a:xfrm>
      </p:grpSpPr>
      <p:pic>
        <p:nvPicPr>
          <p:cNvPr descr="pasted-image.pdf" id="125" name="Google Shape;125;p79"/>
          <p:cNvPicPr preferRelativeResize="0"/>
          <p:nvPr/>
        </p:nvPicPr>
        <p:blipFill rotWithShape="1">
          <a:blip r:embed="rId2">
            <a:alphaModFix/>
          </a:blip>
          <a:srcRect b="0" l="0" r="0" t="0"/>
          <a:stretch/>
        </p:blipFill>
        <p:spPr>
          <a:xfrm>
            <a:off x="3721119" y="3557851"/>
            <a:ext cx="4836076" cy="2187856"/>
          </a:xfrm>
          <a:prstGeom prst="rect">
            <a:avLst/>
          </a:prstGeom>
          <a:noFill/>
          <a:ln>
            <a:noFill/>
          </a:ln>
        </p:spPr>
      </p:pic>
      <p:pic>
        <p:nvPicPr>
          <p:cNvPr descr="pasted-image.pdf" id="126" name="Google Shape;126;p79"/>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127" name="Google Shape;127;p79"/>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a:p>
        </p:txBody>
      </p:sp>
      <p:sp>
        <p:nvSpPr>
          <p:cNvPr id="128" name="Google Shape;128;p79"/>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a:p>
        </p:txBody>
      </p:sp>
      <p:sp>
        <p:nvSpPr>
          <p:cNvPr id="129" name="Google Shape;129;p79"/>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0" name="Shape 130"/>
        <p:cNvGrpSpPr/>
        <p:nvPr/>
      </p:nvGrpSpPr>
      <p:grpSpPr>
        <a:xfrm>
          <a:off x="0" y="0"/>
          <a:ext cx="0" cy="0"/>
          <a:chOff x="0" y="0"/>
          <a:chExt cx="0" cy="0"/>
        </a:xfrm>
      </p:grpSpPr>
      <p:sp>
        <p:nvSpPr>
          <p:cNvPr id="131" name="Google Shape;131;p80"/>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32" name="Google Shape;132;p80"/>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33" name="Google Shape;133;p80"/>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000000"/>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000000"/>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000000"/>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000000"/>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000000"/>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000000"/>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000000"/>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000000"/>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000000"/>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howMasterSp="0">
  <p:cSld name="Photo">
    <p:spTree>
      <p:nvGrpSpPr>
        <p:cNvPr id="134" name="Shape 134"/>
        <p:cNvGrpSpPr/>
        <p:nvPr/>
      </p:nvGrpSpPr>
      <p:grpSpPr>
        <a:xfrm>
          <a:off x="0" y="0"/>
          <a:ext cx="0" cy="0"/>
          <a:chOff x="0" y="0"/>
          <a:chExt cx="0" cy="0"/>
        </a:xfrm>
      </p:grpSpPr>
      <p:pic>
        <p:nvPicPr>
          <p:cNvPr descr="pasted-image.pdf" id="135" name="Google Shape;135;p81"/>
          <p:cNvPicPr preferRelativeResize="0"/>
          <p:nvPr/>
        </p:nvPicPr>
        <p:blipFill rotWithShape="1">
          <a:blip r:embed="rId2">
            <a:alphaModFix/>
          </a:blip>
          <a:srcRect b="0" l="0" r="0" t="0"/>
          <a:stretch/>
        </p:blipFill>
        <p:spPr>
          <a:xfrm>
            <a:off x="522443" y="8540716"/>
            <a:ext cx="2443489" cy="850971"/>
          </a:xfrm>
          <a:prstGeom prst="rect">
            <a:avLst/>
          </a:prstGeom>
          <a:noFill/>
          <a:ln>
            <a:noFill/>
          </a:ln>
        </p:spPr>
      </p:pic>
      <p:sp>
        <p:nvSpPr>
          <p:cNvPr id="136" name="Google Shape;136;p81"/>
          <p:cNvSpPr txBox="1"/>
          <p:nvPr/>
        </p:nvSpPr>
        <p:spPr>
          <a:xfrm>
            <a:off x="12798640" y="8597861"/>
            <a:ext cx="2714264" cy="533479"/>
          </a:xfrm>
          <a:prstGeom prst="rect">
            <a:avLst/>
          </a:prstGeom>
          <a:noFill/>
          <a:ln>
            <a:noFill/>
          </a:ln>
        </p:spPr>
        <p:txBody>
          <a:bodyPr anchorCtr="0" anchor="ctr" bIns="50800" lIns="50800" spcFirstLastPara="1" rIns="50800" wrap="square" tIns="50800">
            <a:spAutoFit/>
          </a:bodyPr>
          <a:lstStyle/>
          <a:p>
            <a:pPr indent="0" lvl="0" marL="0" marR="0" rtl="0" algn="r">
              <a:lnSpc>
                <a:spcPct val="100000"/>
              </a:lnSpc>
              <a:spcBef>
                <a:spcPts val="0"/>
              </a:spcBef>
              <a:spcAft>
                <a:spcPts val="0"/>
              </a:spcAft>
              <a:buClr>
                <a:srgbClr val="676767"/>
              </a:buClr>
              <a:buSzPts val="1400"/>
              <a:buFont typeface="Arial"/>
              <a:buNone/>
            </a:pPr>
            <a:r>
              <a:rPr b="0" i="0" lang="pt-BR" sz="1400" u="none" cap="none" strike="noStrike">
                <a:solidFill>
                  <a:srgbClr val="676767"/>
                </a:solidFill>
                <a:latin typeface="Open Sans"/>
                <a:ea typeface="Open Sans"/>
                <a:cs typeface="Open Sans"/>
                <a:sym typeface="Open Sans"/>
              </a:rPr>
              <a:t>T : +41 22 552 3659</a:t>
            </a:r>
            <a:endParaRPr/>
          </a:p>
          <a:p>
            <a:pPr indent="0" lvl="0" marL="0" marR="0" rtl="0" algn="r">
              <a:lnSpc>
                <a:spcPct val="100000"/>
              </a:lnSpc>
              <a:spcBef>
                <a:spcPts val="0"/>
              </a:spcBef>
              <a:spcAft>
                <a:spcPts val="0"/>
              </a:spcAft>
              <a:buClr>
                <a:srgbClr val="676767"/>
              </a:buClr>
              <a:buSzPts val="1400"/>
              <a:buFont typeface="Arial"/>
              <a:buNone/>
            </a:pPr>
            <a:r>
              <a:rPr b="1" i="0" lang="pt-BR" sz="1400" u="none" cap="none" strike="noStrike">
                <a:solidFill>
                  <a:srgbClr val="676767"/>
                </a:solidFill>
                <a:latin typeface="Open Sans"/>
                <a:ea typeface="Open Sans"/>
                <a:cs typeface="Open Sans"/>
                <a:sym typeface="Open Sans"/>
              </a:rPr>
              <a:t>SPHEREPROJECT.ORG</a:t>
            </a:r>
            <a:endParaRPr b="1" i="0" sz="1400" u="none" cap="none" strike="noStrike">
              <a:solidFill>
                <a:srgbClr val="676767"/>
              </a:solidFill>
              <a:latin typeface="Open Sans"/>
              <a:ea typeface="Open Sans"/>
              <a:cs typeface="Open Sans"/>
              <a:sym typeface="Open Sans"/>
            </a:endParaRPr>
          </a:p>
        </p:txBody>
      </p:sp>
      <p:pic>
        <p:nvPicPr>
          <p:cNvPr descr="pasted-image.pdf" id="137" name="Google Shape;137;p81"/>
          <p:cNvPicPr preferRelativeResize="0"/>
          <p:nvPr/>
        </p:nvPicPr>
        <p:blipFill rotWithShape="1">
          <a:blip r:embed="rId3">
            <a:alphaModFix/>
          </a:blip>
          <a:srcRect b="0" l="0" r="0" t="0"/>
          <a:stretch/>
        </p:blipFill>
        <p:spPr>
          <a:xfrm>
            <a:off x="15604544" y="8671080"/>
            <a:ext cx="66421" cy="406402"/>
          </a:xfrm>
          <a:prstGeom prst="rect">
            <a:avLst/>
          </a:prstGeom>
          <a:noFill/>
          <a:ln>
            <a:noFill/>
          </a:ln>
        </p:spPr>
      </p:pic>
      <p:sp>
        <p:nvSpPr>
          <p:cNvPr id="138" name="Google Shape;138;p81"/>
          <p:cNvSpPr txBox="1"/>
          <p:nvPr/>
        </p:nvSpPr>
        <p:spPr>
          <a:xfrm>
            <a:off x="15745250" y="8587048"/>
            <a:ext cx="801091" cy="318036"/>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676767"/>
              </a:buClr>
              <a:buSzPts val="1400"/>
              <a:buFont typeface="Arial"/>
              <a:buNone/>
            </a:pPr>
            <a:r>
              <a:rPr b="1" i="0" lang="pt-BR" sz="1400" u="none" cap="none" strike="noStrike">
                <a:solidFill>
                  <a:srgbClr val="676767"/>
                </a:solidFill>
                <a:latin typeface="Open Sans"/>
                <a:ea typeface="Open Sans"/>
                <a:cs typeface="Open Sans"/>
                <a:sym typeface="Open Sans"/>
              </a:rPr>
              <a:t>PAGE</a:t>
            </a:r>
            <a:endParaRPr/>
          </a:p>
        </p:txBody>
      </p:sp>
      <p:sp>
        <p:nvSpPr>
          <p:cNvPr id="139" name="Google Shape;139;p81"/>
          <p:cNvSpPr/>
          <p:nvPr>
            <p:ph idx="2" type="pic"/>
          </p:nvPr>
        </p:nvSpPr>
        <p:spPr>
          <a:xfrm>
            <a:off x="0" y="0"/>
            <a:ext cx="17340262" cy="97536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40" name="Google Shape;140;p81"/>
          <p:cNvSpPr txBox="1"/>
          <p:nvPr>
            <p:ph idx="12" type="sldNum"/>
          </p:nvPr>
        </p:nvSpPr>
        <p:spPr>
          <a:xfrm>
            <a:off x="8661665"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148" name="Shape 148"/>
        <p:cNvGrpSpPr/>
        <p:nvPr/>
      </p:nvGrpSpPr>
      <p:grpSpPr>
        <a:xfrm>
          <a:off x="0" y="0"/>
          <a:ext cx="0" cy="0"/>
          <a:chOff x="0" y="0"/>
          <a:chExt cx="0" cy="0"/>
        </a:xfrm>
      </p:grpSpPr>
      <p:sp>
        <p:nvSpPr>
          <p:cNvPr id="149" name="Google Shape;149;p54"/>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50" name="Google Shape;150;p54"/>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lvl1pPr>
            <a:lvl2pPr indent="-228600" lvl="1" marL="914400" algn="l">
              <a:lnSpc>
                <a:spcPct val="100000"/>
              </a:lnSpc>
              <a:spcBef>
                <a:spcPts val="2663"/>
              </a:spcBef>
              <a:spcAft>
                <a:spcPts val="0"/>
              </a:spcAft>
              <a:buClr>
                <a:srgbClr val="292929"/>
              </a:buClr>
              <a:buSzPts val="4000"/>
              <a:buFont typeface="Open Sans"/>
              <a:buNone/>
              <a:defRPr/>
            </a:lvl2pPr>
            <a:lvl3pPr indent="-228600" lvl="2" marL="1371600" algn="l">
              <a:lnSpc>
                <a:spcPct val="100000"/>
              </a:lnSpc>
              <a:spcBef>
                <a:spcPts val="2663"/>
              </a:spcBef>
              <a:spcAft>
                <a:spcPts val="0"/>
              </a:spcAft>
              <a:buClr>
                <a:srgbClr val="292929"/>
              </a:buClr>
              <a:buSzPts val="4000"/>
              <a:buFont typeface="Open Sans"/>
              <a:buNone/>
              <a:defRPr/>
            </a:lvl3pPr>
            <a:lvl4pPr indent="-228600" lvl="3" marL="1828800" algn="l">
              <a:lnSpc>
                <a:spcPct val="100000"/>
              </a:lnSpc>
              <a:spcBef>
                <a:spcPts val="2663"/>
              </a:spcBef>
              <a:spcAft>
                <a:spcPts val="0"/>
              </a:spcAft>
              <a:buClr>
                <a:srgbClr val="292929"/>
              </a:buClr>
              <a:buSzPts val="4000"/>
              <a:buFont typeface="Open Sans"/>
              <a:buNone/>
              <a:defRPr/>
            </a:lvl4pPr>
            <a:lvl5pPr indent="-228600" lvl="4" marL="2286000" algn="l">
              <a:lnSpc>
                <a:spcPct val="100000"/>
              </a:lnSpc>
              <a:spcBef>
                <a:spcPts val="2663"/>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51" name="Google Shape;151;p54"/>
          <p:cNvSpPr txBox="1"/>
          <p:nvPr>
            <p:ph idx="12" type="sldNum"/>
          </p:nvPr>
        </p:nvSpPr>
        <p:spPr>
          <a:xfrm>
            <a:off x="3390900" y="8809038"/>
            <a:ext cx="393700"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159" name="Shape 159"/>
        <p:cNvGrpSpPr/>
        <p:nvPr/>
      </p:nvGrpSpPr>
      <p:grpSpPr>
        <a:xfrm>
          <a:off x="0" y="0"/>
          <a:ext cx="0" cy="0"/>
          <a:chOff x="0" y="0"/>
          <a:chExt cx="0" cy="0"/>
        </a:xfrm>
      </p:grpSpPr>
      <p:sp>
        <p:nvSpPr>
          <p:cNvPr id="160" name="Google Shape;160;p75"/>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161" name="Google Shape;161;p75"/>
          <p:cNvPicPr preferRelativeResize="0"/>
          <p:nvPr/>
        </p:nvPicPr>
        <p:blipFill rotWithShape="1">
          <a:blip r:embed="rId2">
            <a:alphaModFix/>
          </a:blip>
          <a:srcRect b="0" l="0" r="0" t="0"/>
          <a:stretch/>
        </p:blipFill>
        <p:spPr>
          <a:xfrm>
            <a:off x="6599189" y="695004"/>
            <a:ext cx="189836" cy="1919173"/>
          </a:xfrm>
          <a:prstGeom prst="rect">
            <a:avLst/>
          </a:prstGeom>
          <a:noFill/>
          <a:ln>
            <a:noFill/>
          </a:ln>
        </p:spPr>
      </p:pic>
      <p:sp>
        <p:nvSpPr>
          <p:cNvPr id="162" name="Google Shape;162;p75"/>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163" name="Google Shape;163;p75"/>
          <p:cNvPicPr preferRelativeResize="0"/>
          <p:nvPr/>
        </p:nvPicPr>
        <p:blipFill rotWithShape="1">
          <a:blip r:embed="rId3">
            <a:alphaModFix/>
          </a:blip>
          <a:srcRect b="0" l="0" r="0" t="0"/>
          <a:stretch/>
        </p:blipFill>
        <p:spPr>
          <a:xfrm>
            <a:off x="476628" y="369044"/>
            <a:ext cx="5870575" cy="251386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17" name="Shape 17"/>
        <p:cNvGrpSpPr/>
        <p:nvPr/>
      </p:nvGrpSpPr>
      <p:grpSpPr>
        <a:xfrm>
          <a:off x="0" y="0"/>
          <a:ext cx="0" cy="0"/>
          <a:chOff x="0" y="0"/>
          <a:chExt cx="0" cy="0"/>
        </a:xfrm>
      </p:grpSpPr>
      <p:sp>
        <p:nvSpPr>
          <p:cNvPr id="18" name="Google Shape;18;p59"/>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9" name="Google Shape;19;p59"/>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000000"/>
              </a:buClr>
              <a:buSzPts val="4000"/>
              <a:buFont typeface="Open Sans"/>
              <a:buNone/>
              <a:defRPr>
                <a:solidFill>
                  <a:srgbClr val="000000"/>
                </a:solidFill>
              </a:defRPr>
            </a:lvl1pPr>
            <a:lvl2pPr indent="-228600" lvl="1" marL="914400" algn="l">
              <a:lnSpc>
                <a:spcPct val="100000"/>
              </a:lnSpc>
              <a:spcBef>
                <a:spcPts val="2663"/>
              </a:spcBef>
              <a:spcAft>
                <a:spcPts val="0"/>
              </a:spcAft>
              <a:buClr>
                <a:srgbClr val="000000"/>
              </a:buClr>
              <a:buSzPts val="4000"/>
              <a:buFont typeface="Open Sans"/>
              <a:buNone/>
              <a:defRPr>
                <a:solidFill>
                  <a:srgbClr val="000000"/>
                </a:solidFill>
              </a:defRPr>
            </a:lvl2pPr>
            <a:lvl3pPr indent="-228600" lvl="2" marL="1371600" algn="l">
              <a:lnSpc>
                <a:spcPct val="100000"/>
              </a:lnSpc>
              <a:spcBef>
                <a:spcPts val="2663"/>
              </a:spcBef>
              <a:spcAft>
                <a:spcPts val="0"/>
              </a:spcAft>
              <a:buClr>
                <a:srgbClr val="000000"/>
              </a:buClr>
              <a:buSzPts val="4000"/>
              <a:buFont typeface="Open Sans"/>
              <a:buNone/>
              <a:defRPr>
                <a:solidFill>
                  <a:srgbClr val="000000"/>
                </a:solidFill>
              </a:defRPr>
            </a:lvl3pPr>
            <a:lvl4pPr indent="-228600" lvl="3" marL="1828800" algn="l">
              <a:lnSpc>
                <a:spcPct val="100000"/>
              </a:lnSpc>
              <a:spcBef>
                <a:spcPts val="2663"/>
              </a:spcBef>
              <a:spcAft>
                <a:spcPts val="0"/>
              </a:spcAft>
              <a:buClr>
                <a:srgbClr val="000000"/>
              </a:buClr>
              <a:buSzPts val="4000"/>
              <a:buFont typeface="Open Sans"/>
              <a:buNone/>
              <a:defRPr>
                <a:solidFill>
                  <a:srgbClr val="000000"/>
                </a:solidFill>
              </a:defRPr>
            </a:lvl4pPr>
            <a:lvl5pPr indent="-228600" lvl="4" marL="2286000" algn="l">
              <a:lnSpc>
                <a:spcPct val="100000"/>
              </a:lnSpc>
              <a:spcBef>
                <a:spcPts val="2663"/>
              </a:spcBef>
              <a:spcAft>
                <a:spcPts val="0"/>
              </a:spcAft>
              <a:buClr>
                <a:srgbClr val="000000"/>
              </a:buClr>
              <a:buSzPts val="4000"/>
              <a:buFont typeface="Open Sans"/>
              <a:buNone/>
              <a:defRPr>
                <a:solidFill>
                  <a:srgbClr val="000000"/>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0" name="Google Shape;20;p59"/>
          <p:cNvSpPr txBox="1"/>
          <p:nvPr>
            <p:ph idx="12" type="sldNum"/>
          </p:nvPr>
        </p:nvSpPr>
        <p:spPr>
          <a:xfrm>
            <a:off x="3390900" y="8809038"/>
            <a:ext cx="393700"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164" name="Shape 164"/>
        <p:cNvGrpSpPr/>
        <p:nvPr/>
      </p:nvGrpSpPr>
      <p:grpSpPr>
        <a:xfrm>
          <a:off x="0" y="0"/>
          <a:ext cx="0" cy="0"/>
          <a:chOff x="0" y="0"/>
          <a:chExt cx="0" cy="0"/>
        </a:xfrm>
      </p:grpSpPr>
      <p:sp>
        <p:nvSpPr>
          <p:cNvPr id="165" name="Google Shape;165;p82"/>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66" name="Google Shape;166;p82"/>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lvl1pPr>
            <a:lvl2pPr indent="-228600" lvl="1" marL="914400" algn="l">
              <a:lnSpc>
                <a:spcPct val="100000"/>
              </a:lnSpc>
              <a:spcBef>
                <a:spcPts val="2667"/>
              </a:spcBef>
              <a:spcAft>
                <a:spcPts val="0"/>
              </a:spcAft>
              <a:buClr>
                <a:srgbClr val="292929"/>
              </a:buClr>
              <a:buSzPts val="4000"/>
              <a:buFont typeface="Open Sans"/>
              <a:buNone/>
              <a:defRPr/>
            </a:lvl2pPr>
            <a:lvl3pPr indent="-228600" lvl="2" marL="1371600" algn="l">
              <a:lnSpc>
                <a:spcPct val="100000"/>
              </a:lnSpc>
              <a:spcBef>
                <a:spcPts val="2667"/>
              </a:spcBef>
              <a:spcAft>
                <a:spcPts val="0"/>
              </a:spcAft>
              <a:buClr>
                <a:srgbClr val="292929"/>
              </a:buClr>
              <a:buSzPts val="4000"/>
              <a:buFont typeface="Open Sans"/>
              <a:buNone/>
              <a:defRPr/>
            </a:lvl3pPr>
            <a:lvl4pPr indent="-228600" lvl="3" marL="1828800" algn="l">
              <a:lnSpc>
                <a:spcPct val="100000"/>
              </a:lnSpc>
              <a:spcBef>
                <a:spcPts val="2667"/>
              </a:spcBef>
              <a:spcAft>
                <a:spcPts val="0"/>
              </a:spcAft>
              <a:buClr>
                <a:srgbClr val="292929"/>
              </a:buClr>
              <a:buSzPts val="4000"/>
              <a:buFont typeface="Open Sans"/>
              <a:buNone/>
              <a:defRPr/>
            </a:lvl4pPr>
            <a:lvl5pPr indent="-228600" lvl="4" marL="2286000" algn="l">
              <a:lnSpc>
                <a:spcPct val="100000"/>
              </a:lnSpc>
              <a:spcBef>
                <a:spcPts val="2667"/>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67" name="Google Shape;167;p82"/>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168" name="Shape 168"/>
        <p:cNvGrpSpPr/>
        <p:nvPr/>
      </p:nvGrpSpPr>
      <p:grpSpPr>
        <a:xfrm>
          <a:off x="0" y="0"/>
          <a:ext cx="0" cy="0"/>
          <a:chOff x="0" y="0"/>
          <a:chExt cx="0" cy="0"/>
        </a:xfrm>
      </p:grpSpPr>
      <p:pic>
        <p:nvPicPr>
          <p:cNvPr id="169" name="Google Shape;169;p83"/>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170" name="Google Shape;170;p83"/>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71" name="Google Shape;171;p83"/>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172" name="Google Shape;172;p83"/>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173" name="Google Shape;173;p83"/>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174" name="Google Shape;174;p83"/>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175" name="Google Shape;175;p83"/>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176" name="Google Shape;176;p83"/>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 objectives</a:t>
            </a:r>
            <a:endParaRPr/>
          </a:p>
        </p:txBody>
      </p:sp>
      <p:sp>
        <p:nvSpPr>
          <p:cNvPr id="177" name="Google Shape;177;p83"/>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78" name="Google Shape;178;p83"/>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79" name="Google Shape;179;p83"/>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0" name="Google Shape;180;p83"/>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1" name="Google Shape;181;p83"/>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2" name="Google Shape;182;p83"/>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3" name="Google Shape;183;p83"/>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4" name="Google Shape;184;p83"/>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5" name="Google Shape;185;p83"/>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6" name="Google Shape;186;p83"/>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7" name="Google Shape;187;p83"/>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8" name="Google Shape;188;p83"/>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89" name="Google Shape;189;p83"/>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0" name="Google Shape;190;p83"/>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91" name="Shape 191"/>
        <p:cNvGrpSpPr/>
        <p:nvPr/>
      </p:nvGrpSpPr>
      <p:grpSpPr>
        <a:xfrm>
          <a:off x="0" y="0"/>
          <a:ext cx="0" cy="0"/>
          <a:chOff x="0" y="0"/>
          <a:chExt cx="0" cy="0"/>
        </a:xfrm>
      </p:grpSpPr>
      <p:sp>
        <p:nvSpPr>
          <p:cNvPr id="192" name="Google Shape;192;p84"/>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93" name="Google Shape;193;p84"/>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94" name="Google Shape;194;p84"/>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95" name="Google Shape;195;p84"/>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96" name="Google Shape;196;p84"/>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97" name="Shape 197"/>
        <p:cNvGrpSpPr/>
        <p:nvPr/>
      </p:nvGrpSpPr>
      <p:grpSpPr>
        <a:xfrm>
          <a:off x="0" y="0"/>
          <a:ext cx="0" cy="0"/>
          <a:chOff x="0" y="0"/>
          <a:chExt cx="0" cy="0"/>
        </a:xfrm>
      </p:grpSpPr>
      <p:sp>
        <p:nvSpPr>
          <p:cNvPr id="198" name="Google Shape;198;p85"/>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99" name="Google Shape;199;p85"/>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00" name="Google Shape;200;p85"/>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201" name="Shape 201"/>
        <p:cNvGrpSpPr/>
        <p:nvPr/>
      </p:nvGrpSpPr>
      <p:grpSpPr>
        <a:xfrm>
          <a:off x="0" y="0"/>
          <a:ext cx="0" cy="0"/>
          <a:chOff x="0" y="0"/>
          <a:chExt cx="0" cy="0"/>
        </a:xfrm>
      </p:grpSpPr>
      <p:pic>
        <p:nvPicPr>
          <p:cNvPr descr="pasted-image.pdf" id="202" name="Google Shape;202;p86"/>
          <p:cNvPicPr preferRelativeResize="0"/>
          <p:nvPr/>
        </p:nvPicPr>
        <p:blipFill rotWithShape="1">
          <a:blip r:embed="rId2">
            <a:alphaModFix/>
          </a:blip>
          <a:srcRect b="0" l="0" r="0" t="0"/>
          <a:stretch/>
        </p:blipFill>
        <p:spPr>
          <a:xfrm>
            <a:off x="3721119" y="3469182"/>
            <a:ext cx="4836076" cy="2205640"/>
          </a:xfrm>
          <a:prstGeom prst="rect">
            <a:avLst/>
          </a:prstGeom>
          <a:noFill/>
          <a:ln>
            <a:noFill/>
          </a:ln>
        </p:spPr>
      </p:pic>
      <p:pic>
        <p:nvPicPr>
          <p:cNvPr descr="pasted-image.pdf" id="203" name="Google Shape;203;p86"/>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204" name="Google Shape;204;p86"/>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a:p>
        </p:txBody>
      </p:sp>
      <p:sp>
        <p:nvSpPr>
          <p:cNvPr id="205" name="Google Shape;205;p86"/>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a:p>
        </p:txBody>
      </p:sp>
      <p:sp>
        <p:nvSpPr>
          <p:cNvPr id="206" name="Google Shape;206;p86"/>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type="tx">
  <p:cSld name="TITLE_AND_BODY">
    <p:spTree>
      <p:nvGrpSpPr>
        <p:cNvPr id="214" name="Shape 214"/>
        <p:cNvGrpSpPr/>
        <p:nvPr/>
      </p:nvGrpSpPr>
      <p:grpSpPr>
        <a:xfrm>
          <a:off x="0" y="0"/>
          <a:ext cx="0" cy="0"/>
          <a:chOff x="0" y="0"/>
          <a:chExt cx="0" cy="0"/>
        </a:xfrm>
      </p:grpSpPr>
      <p:pic>
        <p:nvPicPr>
          <p:cNvPr id="215" name="Google Shape;215;gd4fb24b8a6_0_68"/>
          <p:cNvPicPr preferRelativeResize="0"/>
          <p:nvPr/>
        </p:nvPicPr>
        <p:blipFill rotWithShape="1">
          <a:blip r:embed="rId2">
            <a:alphaModFix/>
          </a:blip>
          <a:srcRect b="13248" l="55019" r="0" t="12737"/>
          <a:stretch/>
        </p:blipFill>
        <p:spPr>
          <a:xfrm>
            <a:off x="3971" y="-7099"/>
            <a:ext cx="6357594" cy="9824840"/>
          </a:xfrm>
          <a:prstGeom prst="rect">
            <a:avLst/>
          </a:prstGeom>
          <a:noFill/>
          <a:ln>
            <a:noFill/>
          </a:ln>
        </p:spPr>
      </p:pic>
      <p:sp>
        <p:nvSpPr>
          <p:cNvPr id="216" name="Google Shape;216;gd4fb24b8a6_0_68"/>
          <p:cNvSpPr txBox="1"/>
          <p:nvPr>
            <p:ph type="title"/>
          </p:nvPr>
        </p:nvSpPr>
        <p:spPr>
          <a:xfrm>
            <a:off x="6361565" y="1638300"/>
            <a:ext cx="92853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292929"/>
              </a:buClr>
              <a:buSzPts val="6400"/>
              <a:buFont typeface="Open Sans"/>
              <a:buNone/>
              <a:defRPr>
                <a:solidFill>
                  <a:srgbClr val="292929"/>
                </a:solidFill>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17" name="Google Shape;217;gd4fb24b8a6_0_68"/>
          <p:cNvSpPr txBox="1"/>
          <p:nvPr>
            <p:ph idx="1" type="body"/>
          </p:nvPr>
        </p:nvSpPr>
        <p:spPr>
          <a:xfrm>
            <a:off x="6667513" y="3302296"/>
            <a:ext cx="9518700" cy="4831500"/>
          </a:xfrm>
          <a:prstGeom prst="rect">
            <a:avLst/>
          </a:prstGeom>
          <a:noFill/>
          <a:ln>
            <a:noFill/>
          </a:ln>
        </p:spPr>
        <p:txBody>
          <a:bodyPr anchorCtr="0" anchor="t" bIns="50800" lIns="50800" spcFirstLastPara="1" rIns="50800" wrap="square" tIns="50800">
            <a:normAutofit/>
          </a:bodyPr>
          <a:lstStyle>
            <a:lvl1pPr indent="-482600" lvl="0" marL="457200" rtl="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rtl="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rtl="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rtl="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rtl="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pic>
        <p:nvPicPr>
          <p:cNvPr descr="pasted-image.pdf" id="218" name="Google Shape;218;gd4fb24b8a6_0_68"/>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219" name="Google Shape;219;gd4fb24b8a6_0_68"/>
          <p:cNvSpPr txBox="1"/>
          <p:nvPr/>
        </p:nvSpPr>
        <p:spPr>
          <a:xfrm>
            <a:off x="3348259" y="853102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220" name="Google Shape;220;gd4fb24b8a6_0_68"/>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221" name="Google Shape;221;gd4fb24b8a6_0_68"/>
          <p:cNvSpPr txBox="1"/>
          <p:nvPr>
            <p:ph idx="12" type="sldNum"/>
          </p:nvPr>
        </p:nvSpPr>
        <p:spPr>
          <a:xfrm>
            <a:off x="3359302" y="8806579"/>
            <a:ext cx="4071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222" name="Google Shape;222;gd4fb24b8a6_0_68"/>
          <p:cNvSpPr txBox="1"/>
          <p:nvPr/>
        </p:nvSpPr>
        <p:spPr>
          <a:xfrm>
            <a:off x="45000" y="2395125"/>
            <a:ext cx="5680200" cy="1918800"/>
          </a:xfrm>
          <a:prstGeom prst="rect">
            <a:avLst/>
          </a:prstGeom>
          <a:noFill/>
          <a:ln>
            <a:noFill/>
          </a:ln>
        </p:spPr>
        <p:txBody>
          <a:bodyPr anchorCtr="0" anchor="ctr" bIns="50800" lIns="50800" spcFirstLastPara="1" rIns="50800" wrap="square" tIns="50800">
            <a:spAutoFit/>
          </a:bodyPr>
          <a:lstStyle/>
          <a:p>
            <a:pPr indent="0" lvl="0" marL="228600" marR="0" rtl="0" algn="ctr">
              <a:lnSpc>
                <a:spcPct val="100000"/>
              </a:lnSpc>
              <a:spcBef>
                <a:spcPts val="0"/>
              </a:spcBef>
              <a:spcAft>
                <a:spcPts val="0"/>
              </a:spcAft>
              <a:buClr>
                <a:srgbClr val="FFFFFF"/>
              </a:buClr>
              <a:buSzPts val="7200"/>
              <a:buFont typeface="Arial"/>
              <a:buNone/>
            </a:pPr>
            <a:r>
              <a:rPr b="1" lang="pt-BR" sz="5900">
                <a:solidFill>
                  <a:srgbClr val="FFFFFF"/>
                </a:solidFill>
                <a:latin typeface="Open Sans"/>
                <a:ea typeface="Open Sans"/>
                <a:cs typeface="Open Sans"/>
                <a:sym typeface="Open Sans"/>
              </a:rPr>
              <a:t>Objetivos da aprendizagem</a:t>
            </a:r>
            <a:endParaRPr sz="700"/>
          </a:p>
        </p:txBody>
      </p:sp>
      <p:sp>
        <p:nvSpPr>
          <p:cNvPr id="223" name="Google Shape;223;gd4fb24b8a6_0_68"/>
          <p:cNvSpPr/>
          <p:nvPr/>
        </p:nvSpPr>
        <p:spPr>
          <a:xfrm>
            <a:off x="4471987" y="49910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24" name="Google Shape;224;gd4fb24b8a6_0_68"/>
          <p:cNvSpPr/>
          <p:nvPr/>
        </p:nvSpPr>
        <p:spPr>
          <a:xfrm>
            <a:off x="1409685" y="5472065"/>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25" name="Google Shape;225;gd4fb24b8a6_0_68"/>
          <p:cNvSpPr/>
          <p:nvPr/>
        </p:nvSpPr>
        <p:spPr>
          <a:xfrm>
            <a:off x="3005129" y="55244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26" name="Google Shape;226;gd4fb24b8a6_0_68"/>
          <p:cNvSpPr/>
          <p:nvPr/>
        </p:nvSpPr>
        <p:spPr>
          <a:xfrm>
            <a:off x="233341" y="468148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27" name="Google Shape;227;gd4fb24b8a6_0_68"/>
          <p:cNvSpPr/>
          <p:nvPr/>
        </p:nvSpPr>
        <p:spPr>
          <a:xfrm>
            <a:off x="1433493" y="209486"/>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28" name="Google Shape;228;gd4fb24b8a6_0_68"/>
          <p:cNvSpPr/>
          <p:nvPr/>
        </p:nvSpPr>
        <p:spPr>
          <a:xfrm>
            <a:off x="257149" y="87624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29" name="Google Shape;229;gd4fb24b8a6_0_68"/>
          <p:cNvSpPr/>
          <p:nvPr/>
        </p:nvSpPr>
        <p:spPr>
          <a:xfrm>
            <a:off x="121198" y="6224608"/>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30" name="Google Shape;230;gd4fb24b8a6_0_68"/>
          <p:cNvSpPr/>
          <p:nvPr/>
        </p:nvSpPr>
        <p:spPr>
          <a:xfrm>
            <a:off x="2834779"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31" name="Google Shape;231;gd4fb24b8a6_0_68"/>
          <p:cNvSpPr/>
          <p:nvPr/>
        </p:nvSpPr>
        <p:spPr>
          <a:xfrm>
            <a:off x="2156671" y="8305162"/>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32" name="Google Shape;232;gd4fb24b8a6_0_68"/>
          <p:cNvSpPr/>
          <p:nvPr/>
        </p:nvSpPr>
        <p:spPr>
          <a:xfrm>
            <a:off x="4030460" y="7983624"/>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33" name="Google Shape;233;gd4fb24b8a6_0_68"/>
          <p:cNvSpPr/>
          <p:nvPr/>
        </p:nvSpPr>
        <p:spPr>
          <a:xfrm>
            <a:off x="5477583" y="6194398"/>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34" name="Google Shape;234;gd4fb24b8a6_0_68"/>
          <p:cNvSpPr/>
          <p:nvPr/>
        </p:nvSpPr>
        <p:spPr>
          <a:xfrm>
            <a:off x="371593" y="7842725"/>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35" name="Google Shape;235;gd4fb24b8a6_0_68"/>
          <p:cNvSpPr/>
          <p:nvPr/>
        </p:nvSpPr>
        <p:spPr>
          <a:xfrm>
            <a:off x="4323072" y="6558155"/>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36" name="Google Shape;236;gd4fb24b8a6_0_68"/>
          <p:cNvSpPr/>
          <p:nvPr/>
        </p:nvSpPr>
        <p:spPr>
          <a:xfrm>
            <a:off x="1431123"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237" name="Shape 237"/>
        <p:cNvGrpSpPr/>
        <p:nvPr/>
      </p:nvGrpSpPr>
      <p:grpSpPr>
        <a:xfrm>
          <a:off x="0" y="0"/>
          <a:ext cx="0" cy="0"/>
          <a:chOff x="0" y="0"/>
          <a:chExt cx="0" cy="0"/>
        </a:xfrm>
      </p:grpSpPr>
      <p:sp>
        <p:nvSpPr>
          <p:cNvPr id="238" name="Google Shape;238;gd4fb24b8a6_0_91"/>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39" name="Google Shape;239;gd4fb24b8a6_0_91"/>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314325" lvl="0" marL="457200" rtl="0" algn="l">
              <a:lnSpc>
                <a:spcPct val="100000"/>
              </a:lnSpc>
              <a:spcBef>
                <a:spcPts val="2667"/>
              </a:spcBef>
              <a:spcAft>
                <a:spcPts val="0"/>
              </a:spcAft>
              <a:buClr>
                <a:srgbClr val="292929"/>
              </a:buClr>
              <a:buSzPts val="1350"/>
              <a:buChar char="•"/>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40" name="Google Shape;240;gd4fb24b8a6_0_91"/>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241" name="Shape 241"/>
        <p:cNvGrpSpPr/>
        <p:nvPr/>
      </p:nvGrpSpPr>
      <p:grpSpPr>
        <a:xfrm>
          <a:off x="0" y="0"/>
          <a:ext cx="0" cy="0"/>
          <a:chOff x="0" y="0"/>
          <a:chExt cx="0" cy="0"/>
        </a:xfrm>
      </p:grpSpPr>
      <p:sp>
        <p:nvSpPr>
          <p:cNvPr id="242" name="Google Shape;242;gd4fb24b8a6_0_95"/>
          <p:cNvSpPr txBox="1"/>
          <p:nvPr>
            <p:ph type="title"/>
          </p:nvPr>
        </p:nvSpPr>
        <p:spPr>
          <a:xfrm>
            <a:off x="7120322" y="1148760"/>
            <a:ext cx="7450200" cy="1190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pic>
        <p:nvPicPr>
          <p:cNvPr descr="pasted-image.pdf" id="243" name="Google Shape;243;gd4fb24b8a6_0_95"/>
          <p:cNvPicPr preferRelativeResize="0"/>
          <p:nvPr/>
        </p:nvPicPr>
        <p:blipFill rotWithShape="1">
          <a:blip r:embed="rId2">
            <a:alphaModFix/>
          </a:blip>
          <a:srcRect b="0" l="0" r="0" t="0"/>
          <a:stretch/>
        </p:blipFill>
        <p:spPr>
          <a:xfrm>
            <a:off x="6784933" y="1137926"/>
            <a:ext cx="189836" cy="1919173"/>
          </a:xfrm>
          <a:prstGeom prst="rect">
            <a:avLst/>
          </a:prstGeom>
          <a:noFill/>
          <a:ln>
            <a:noFill/>
          </a:ln>
        </p:spPr>
      </p:pic>
      <p:sp>
        <p:nvSpPr>
          <p:cNvPr id="244" name="Google Shape;244;gd4fb24b8a6_0_95"/>
          <p:cNvSpPr txBox="1"/>
          <p:nvPr>
            <p:ph idx="12" type="sldNum"/>
          </p:nvPr>
        </p:nvSpPr>
        <p:spPr>
          <a:xfrm>
            <a:off x="8661667" y="9251950"/>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245" name="Google Shape;245;gd4fb24b8a6_0_95"/>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246" name="Shape 246"/>
        <p:cNvGrpSpPr/>
        <p:nvPr/>
      </p:nvGrpSpPr>
      <p:grpSpPr>
        <a:xfrm>
          <a:off x="0" y="0"/>
          <a:ext cx="0" cy="0"/>
          <a:chOff x="0" y="0"/>
          <a:chExt cx="0" cy="0"/>
        </a:xfrm>
      </p:grpSpPr>
      <p:sp>
        <p:nvSpPr>
          <p:cNvPr id="247" name="Google Shape;247;gd4fb24b8a6_0_100"/>
          <p:cNvSpPr txBox="1"/>
          <p:nvPr>
            <p:ph type="title"/>
          </p:nvPr>
        </p:nvSpPr>
        <p:spPr>
          <a:xfrm>
            <a:off x="392704" y="70423"/>
            <a:ext cx="139536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48" name="Google Shape;248;gd4fb24b8a6_0_100"/>
          <p:cNvSpPr txBox="1"/>
          <p:nvPr>
            <p:ph idx="1" type="body"/>
          </p:nvPr>
        </p:nvSpPr>
        <p:spPr>
          <a:xfrm>
            <a:off x="1231991" y="1200723"/>
            <a:ext cx="13953600" cy="4831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lvl1pPr>
            <a:lvl2pPr indent="-228600" lvl="1" marL="914400" rtl="0" algn="l">
              <a:lnSpc>
                <a:spcPct val="100000"/>
              </a:lnSpc>
              <a:spcBef>
                <a:spcPts val="2667"/>
              </a:spcBef>
              <a:spcAft>
                <a:spcPts val="0"/>
              </a:spcAft>
              <a:buClr>
                <a:srgbClr val="292929"/>
              </a:buClr>
              <a:buSzPts val="4000"/>
              <a:buFont typeface="Open Sans"/>
              <a:buNone/>
              <a:defRPr/>
            </a:lvl2pPr>
            <a:lvl3pPr indent="-228600" lvl="2" marL="1371600" rtl="0" algn="l">
              <a:lnSpc>
                <a:spcPct val="100000"/>
              </a:lnSpc>
              <a:spcBef>
                <a:spcPts val="2667"/>
              </a:spcBef>
              <a:spcAft>
                <a:spcPts val="0"/>
              </a:spcAft>
              <a:buClr>
                <a:srgbClr val="292929"/>
              </a:buClr>
              <a:buSzPts val="4000"/>
              <a:buFont typeface="Open Sans"/>
              <a:buNone/>
              <a:defRPr/>
            </a:lvl3pPr>
            <a:lvl4pPr indent="-228600" lvl="3" marL="1828800" rtl="0" algn="l">
              <a:lnSpc>
                <a:spcPct val="100000"/>
              </a:lnSpc>
              <a:spcBef>
                <a:spcPts val="2667"/>
              </a:spcBef>
              <a:spcAft>
                <a:spcPts val="0"/>
              </a:spcAft>
              <a:buClr>
                <a:srgbClr val="292929"/>
              </a:buClr>
              <a:buSzPts val="4000"/>
              <a:buFont typeface="Open Sans"/>
              <a:buNone/>
              <a:defRPr/>
            </a:lvl4pPr>
            <a:lvl5pPr indent="-228600" lvl="4" marL="2286000" rtl="0" algn="l">
              <a:lnSpc>
                <a:spcPct val="100000"/>
              </a:lnSpc>
              <a:spcBef>
                <a:spcPts val="2667"/>
              </a:spcBef>
              <a:spcAft>
                <a:spcPts val="0"/>
              </a:spcAft>
              <a:buClr>
                <a:srgbClr val="292929"/>
              </a:buClr>
              <a:buSzPts val="4000"/>
              <a:buFont typeface="Open Sans"/>
              <a:buNone/>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49" name="Google Shape;249;gd4fb24b8a6_0_100"/>
          <p:cNvSpPr txBox="1"/>
          <p:nvPr>
            <p:ph idx="12" type="sldNum"/>
          </p:nvPr>
        </p:nvSpPr>
        <p:spPr>
          <a:xfrm>
            <a:off x="3390428" y="8809567"/>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250" name="Shape 250"/>
        <p:cNvGrpSpPr/>
        <p:nvPr/>
      </p:nvGrpSpPr>
      <p:grpSpPr>
        <a:xfrm>
          <a:off x="0" y="0"/>
          <a:ext cx="0" cy="0"/>
          <a:chOff x="0" y="0"/>
          <a:chExt cx="0" cy="0"/>
        </a:xfrm>
      </p:grpSpPr>
      <p:sp>
        <p:nvSpPr>
          <p:cNvPr id="251" name="Google Shape;251;gd4fb24b8a6_0_104"/>
          <p:cNvSpPr/>
          <p:nvPr>
            <p:ph idx="2" type="pic"/>
          </p:nvPr>
        </p:nvSpPr>
        <p:spPr>
          <a:xfrm>
            <a:off x="10576732" y="-1"/>
            <a:ext cx="6795600" cy="97536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252" name="Google Shape;252;gd4fb24b8a6_0_104"/>
          <p:cNvSpPr txBox="1"/>
          <p:nvPr>
            <p:ph type="title"/>
          </p:nvPr>
        </p:nvSpPr>
        <p:spPr>
          <a:xfrm>
            <a:off x="1270039" y="635000"/>
            <a:ext cx="9117600" cy="1988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53" name="Google Shape;253;gd4fb24b8a6_0_104"/>
          <p:cNvSpPr txBox="1"/>
          <p:nvPr>
            <p:ph idx="1" type="body"/>
          </p:nvPr>
        </p:nvSpPr>
        <p:spPr>
          <a:xfrm>
            <a:off x="1270039" y="2616200"/>
            <a:ext cx="9117600" cy="42672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rtl="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rtl="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rtl="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rtl="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54" name="Google Shape;254;gd4fb24b8a6_0_104"/>
          <p:cNvSpPr txBox="1"/>
          <p:nvPr>
            <p:ph idx="3" type="body"/>
          </p:nvPr>
        </p:nvSpPr>
        <p:spPr>
          <a:xfrm>
            <a:off x="9766340" y="9099807"/>
            <a:ext cx="6549600" cy="406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55" name="Google Shape;255;gd4fb24b8a6_0_104"/>
          <p:cNvSpPr txBox="1"/>
          <p:nvPr>
            <p:ph idx="12" type="sldNum"/>
          </p:nvPr>
        </p:nvSpPr>
        <p:spPr>
          <a:xfrm>
            <a:off x="3396741" y="8803219"/>
            <a:ext cx="418500" cy="4104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21" name="Shape 21"/>
        <p:cNvGrpSpPr/>
        <p:nvPr/>
      </p:nvGrpSpPr>
      <p:grpSpPr>
        <a:xfrm>
          <a:off x="0" y="0"/>
          <a:ext cx="0" cy="0"/>
          <a:chOff x="0" y="0"/>
          <a:chExt cx="0" cy="0"/>
        </a:xfrm>
      </p:grpSpPr>
      <p:sp>
        <p:nvSpPr>
          <p:cNvPr id="22" name="Google Shape;22;p60"/>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23" name="Google Shape;23;p60"/>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4" name="Google Shape;24;p60"/>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3"/>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3"/>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3"/>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3"/>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5" name="Google Shape;25;p60"/>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6" name="Google Shape;26;p60"/>
          <p:cNvSpPr txBox="1"/>
          <p:nvPr>
            <p:ph idx="12" type="sldNum"/>
          </p:nvPr>
        </p:nvSpPr>
        <p:spPr>
          <a:xfrm>
            <a:off x="3397250" y="8802688"/>
            <a:ext cx="417513" cy="411162"/>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27" name="Shape 27"/>
        <p:cNvGrpSpPr/>
        <p:nvPr/>
      </p:nvGrpSpPr>
      <p:grpSpPr>
        <a:xfrm>
          <a:off x="0" y="0"/>
          <a:ext cx="0" cy="0"/>
          <a:chOff x="0" y="0"/>
          <a:chExt cx="0" cy="0"/>
        </a:xfrm>
      </p:grpSpPr>
      <p:sp>
        <p:nvSpPr>
          <p:cNvPr id="28" name="Google Shape;28;p61"/>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9" name="Google Shape;29;p61"/>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314325" lvl="0" marL="457200" algn="l">
              <a:lnSpc>
                <a:spcPct val="100000"/>
              </a:lnSpc>
              <a:spcBef>
                <a:spcPts val="2663"/>
              </a:spcBef>
              <a:spcAft>
                <a:spcPts val="0"/>
              </a:spcAft>
              <a:buClr>
                <a:srgbClr val="292929"/>
              </a:buClr>
              <a:buSzPts val="1350"/>
              <a:buChar char="•"/>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30" name="Google Shape;30;p61"/>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1" name="Shape 31"/>
        <p:cNvGrpSpPr/>
        <p:nvPr/>
      </p:nvGrpSpPr>
      <p:grpSpPr>
        <a:xfrm>
          <a:off x="0" y="0"/>
          <a:ext cx="0" cy="0"/>
          <a:chOff x="0" y="0"/>
          <a:chExt cx="0" cy="0"/>
        </a:xfrm>
      </p:grpSpPr>
      <p:sp>
        <p:nvSpPr>
          <p:cNvPr id="32" name="Google Shape;32;p62"/>
          <p:cNvSpPr txBox="1"/>
          <p:nvPr>
            <p:ph idx="10" type="dt"/>
          </p:nvPr>
        </p:nvSpPr>
        <p:spPr>
          <a:xfrm>
            <a:off x="0" y="0"/>
            <a:ext cx="0" cy="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800" u="none" cap="none" strike="noStrike">
                <a:solidFill>
                  <a:srgbClr val="000000"/>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9pPr>
          </a:lstStyle>
          <a:p/>
        </p:txBody>
      </p:sp>
      <p:sp>
        <p:nvSpPr>
          <p:cNvPr id="33" name="Google Shape;33;p62"/>
          <p:cNvSpPr txBox="1"/>
          <p:nvPr>
            <p:ph idx="11" type="ftr"/>
          </p:nvPr>
        </p:nvSpPr>
        <p:spPr>
          <a:xfrm>
            <a:off x="0" y="0"/>
            <a:ext cx="0" cy="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800" u="none" cap="none" strike="noStrike">
                <a:solidFill>
                  <a:srgbClr val="000000"/>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9pPr>
          </a:lstStyle>
          <a:p/>
        </p:txBody>
      </p:sp>
      <p:sp>
        <p:nvSpPr>
          <p:cNvPr id="34" name="Google Shape;34;p62"/>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0000"/>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0000"/>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0000"/>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0000"/>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0000"/>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0000"/>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0000"/>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0000"/>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0000"/>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Bullets">
  <p:cSld name="1_Title &amp; Bullets">
    <p:spTree>
      <p:nvGrpSpPr>
        <p:cNvPr id="35" name="Shape 35"/>
        <p:cNvGrpSpPr/>
        <p:nvPr/>
      </p:nvGrpSpPr>
      <p:grpSpPr>
        <a:xfrm>
          <a:off x="0" y="0"/>
          <a:ext cx="0" cy="0"/>
          <a:chOff x="0" y="0"/>
          <a:chExt cx="0" cy="0"/>
        </a:xfrm>
      </p:grpSpPr>
      <p:sp>
        <p:nvSpPr>
          <p:cNvPr id="36" name="Google Shape;36;p73"/>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SzPts val="6400"/>
              <a:buNone/>
              <a:defRPr/>
            </a:lvl6pPr>
            <a:lvl7pPr lvl="6" algn="ctr">
              <a:lnSpc>
                <a:spcPct val="100000"/>
              </a:lnSpc>
              <a:spcBef>
                <a:spcPts val="0"/>
              </a:spcBef>
              <a:spcAft>
                <a:spcPts val="0"/>
              </a:spcAft>
              <a:buSzPts val="6400"/>
              <a:buNone/>
              <a:defRPr/>
            </a:lvl7pPr>
            <a:lvl8pPr lvl="7" algn="ctr">
              <a:lnSpc>
                <a:spcPct val="100000"/>
              </a:lnSpc>
              <a:spcBef>
                <a:spcPts val="0"/>
              </a:spcBef>
              <a:spcAft>
                <a:spcPts val="0"/>
              </a:spcAft>
              <a:buSzPts val="6400"/>
              <a:buNone/>
              <a:defRPr/>
            </a:lvl8pPr>
            <a:lvl9pPr lvl="8" algn="ctr">
              <a:lnSpc>
                <a:spcPct val="100000"/>
              </a:lnSpc>
              <a:spcBef>
                <a:spcPts val="0"/>
              </a:spcBef>
              <a:spcAft>
                <a:spcPts val="0"/>
              </a:spcAft>
              <a:buSzPts val="6400"/>
              <a:buNone/>
              <a:defRPr/>
            </a:lvl9pPr>
          </a:lstStyle>
          <a:p/>
        </p:txBody>
      </p:sp>
      <p:sp>
        <p:nvSpPr>
          <p:cNvPr id="37" name="Google Shape;37;p73"/>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419100" lvl="0" marL="457200" algn="l">
              <a:lnSpc>
                <a:spcPct val="100000"/>
              </a:lnSpc>
              <a:spcBef>
                <a:spcPts val="2663"/>
              </a:spcBef>
              <a:spcAft>
                <a:spcPts val="0"/>
              </a:spcAft>
              <a:buSzPts val="3000"/>
              <a:buChar char="•"/>
              <a:defRPr/>
            </a:lvl1pPr>
            <a:lvl2pPr indent="-419100" lvl="1" marL="914400" algn="l">
              <a:lnSpc>
                <a:spcPct val="100000"/>
              </a:lnSpc>
              <a:spcBef>
                <a:spcPts val="2663"/>
              </a:spcBef>
              <a:spcAft>
                <a:spcPts val="0"/>
              </a:spcAft>
              <a:buSzPts val="3000"/>
              <a:buChar char="•"/>
              <a:defRPr/>
            </a:lvl2pPr>
            <a:lvl3pPr indent="-419100" lvl="2" marL="1371600" algn="l">
              <a:lnSpc>
                <a:spcPct val="100000"/>
              </a:lnSpc>
              <a:spcBef>
                <a:spcPts val="2663"/>
              </a:spcBef>
              <a:spcAft>
                <a:spcPts val="0"/>
              </a:spcAft>
              <a:buSzPts val="3000"/>
              <a:buChar char="•"/>
              <a:defRPr/>
            </a:lvl3pPr>
            <a:lvl4pPr indent="-419100" lvl="3" marL="1828800" algn="l">
              <a:lnSpc>
                <a:spcPct val="100000"/>
              </a:lnSpc>
              <a:spcBef>
                <a:spcPts val="2663"/>
              </a:spcBef>
              <a:spcAft>
                <a:spcPts val="0"/>
              </a:spcAft>
              <a:buSzPts val="3000"/>
              <a:buChar char="•"/>
              <a:defRPr/>
            </a:lvl4pPr>
            <a:lvl5pPr indent="-419100" lvl="4" marL="2286000" algn="l">
              <a:lnSpc>
                <a:spcPct val="100000"/>
              </a:lnSpc>
              <a:spcBef>
                <a:spcPts val="2663"/>
              </a:spcBef>
              <a:spcAft>
                <a:spcPts val="0"/>
              </a:spcAft>
              <a:buSzPts val="3000"/>
              <a:buChar char="•"/>
              <a:defRPr/>
            </a:lvl5pPr>
            <a:lvl6pPr indent="-342900" lvl="5" marL="2743200" algn="ctr">
              <a:lnSpc>
                <a:spcPct val="100000"/>
              </a:lnSpc>
              <a:spcBef>
                <a:spcPts val="2667"/>
              </a:spcBef>
              <a:spcAft>
                <a:spcPts val="0"/>
              </a:spcAft>
              <a:buSzPts val="1800"/>
              <a:buChar char="•"/>
              <a:defRPr/>
            </a:lvl6pPr>
            <a:lvl7pPr indent="-342900" lvl="6" marL="3200400" algn="ctr">
              <a:lnSpc>
                <a:spcPct val="100000"/>
              </a:lnSpc>
              <a:spcBef>
                <a:spcPts val="2667"/>
              </a:spcBef>
              <a:spcAft>
                <a:spcPts val="0"/>
              </a:spcAft>
              <a:buSzPts val="1800"/>
              <a:buChar char="•"/>
              <a:defRPr/>
            </a:lvl7pPr>
            <a:lvl8pPr indent="-342900" lvl="7" marL="3657600" algn="ctr">
              <a:lnSpc>
                <a:spcPct val="100000"/>
              </a:lnSpc>
              <a:spcBef>
                <a:spcPts val="2667"/>
              </a:spcBef>
              <a:spcAft>
                <a:spcPts val="0"/>
              </a:spcAft>
              <a:buSzPts val="1800"/>
              <a:buChar char="•"/>
              <a:defRPr/>
            </a:lvl8pPr>
            <a:lvl9pPr indent="-342900" lvl="8" marL="4114800" algn="ctr">
              <a:lnSpc>
                <a:spcPct val="100000"/>
              </a:lnSpc>
              <a:spcBef>
                <a:spcPts val="2667"/>
              </a:spcBef>
              <a:spcAft>
                <a:spcPts val="0"/>
              </a:spcAft>
              <a:buSzPts val="1800"/>
              <a:buChar char="•"/>
              <a:defRPr/>
            </a:lvl9pPr>
          </a:lstStyle>
          <a:p/>
        </p:txBody>
      </p:sp>
      <p:sp>
        <p:nvSpPr>
          <p:cNvPr id="38" name="Google Shape;38;p73"/>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a:lvl1pPr>
            <a:lvl2pPr indent="0" lvl="1" marL="0" marR="0" algn="l">
              <a:lnSpc>
                <a:spcPct val="100000"/>
              </a:lnSpc>
              <a:spcBef>
                <a:spcPts val="0"/>
              </a:spcBef>
              <a:spcAft>
                <a:spcPts val="0"/>
              </a:spcAft>
              <a:buClr>
                <a:srgbClr val="000000"/>
              </a:buClr>
              <a:buSzPts val="1867"/>
              <a:buFont typeface="Arial"/>
              <a:buNone/>
              <a:defRPr/>
            </a:lvl2pPr>
            <a:lvl3pPr indent="0" lvl="2" marL="0" marR="0" algn="l">
              <a:lnSpc>
                <a:spcPct val="100000"/>
              </a:lnSpc>
              <a:spcBef>
                <a:spcPts val="0"/>
              </a:spcBef>
              <a:spcAft>
                <a:spcPts val="0"/>
              </a:spcAft>
              <a:buClr>
                <a:srgbClr val="000000"/>
              </a:buClr>
              <a:buSzPts val="1867"/>
              <a:buFont typeface="Arial"/>
              <a:buNone/>
              <a:defRPr/>
            </a:lvl3pPr>
            <a:lvl4pPr indent="0" lvl="3" marL="0" marR="0" algn="l">
              <a:lnSpc>
                <a:spcPct val="100000"/>
              </a:lnSpc>
              <a:spcBef>
                <a:spcPts val="0"/>
              </a:spcBef>
              <a:spcAft>
                <a:spcPts val="0"/>
              </a:spcAft>
              <a:buClr>
                <a:srgbClr val="000000"/>
              </a:buClr>
              <a:buSzPts val="1867"/>
              <a:buFont typeface="Arial"/>
              <a:buNone/>
              <a:defRPr/>
            </a:lvl4pPr>
            <a:lvl5pPr indent="0" lvl="4" marL="0" marR="0" algn="l">
              <a:lnSpc>
                <a:spcPct val="100000"/>
              </a:lnSpc>
              <a:spcBef>
                <a:spcPts val="0"/>
              </a:spcBef>
              <a:spcAft>
                <a:spcPts val="0"/>
              </a:spcAft>
              <a:buClr>
                <a:srgbClr val="000000"/>
              </a:buClr>
              <a:buSzPts val="1867"/>
              <a:buFont typeface="Arial"/>
              <a:buNone/>
              <a:defRPr/>
            </a:lvl5pPr>
            <a:lvl6pPr indent="0" lvl="5" marL="0" marR="0" algn="l">
              <a:lnSpc>
                <a:spcPct val="100000"/>
              </a:lnSpc>
              <a:spcBef>
                <a:spcPts val="0"/>
              </a:spcBef>
              <a:spcAft>
                <a:spcPts val="0"/>
              </a:spcAft>
              <a:buClr>
                <a:srgbClr val="000000"/>
              </a:buClr>
              <a:buSzPts val="1867"/>
              <a:buFont typeface="Arial"/>
              <a:buNone/>
              <a:defRPr/>
            </a:lvl6pPr>
            <a:lvl7pPr indent="0" lvl="6" marL="0" marR="0" algn="l">
              <a:lnSpc>
                <a:spcPct val="100000"/>
              </a:lnSpc>
              <a:spcBef>
                <a:spcPts val="0"/>
              </a:spcBef>
              <a:spcAft>
                <a:spcPts val="0"/>
              </a:spcAft>
              <a:buClr>
                <a:srgbClr val="000000"/>
              </a:buClr>
              <a:buSzPts val="1867"/>
              <a:buFont typeface="Arial"/>
              <a:buNone/>
              <a:defRPr/>
            </a:lvl7pPr>
            <a:lvl8pPr indent="0" lvl="7" marL="0" marR="0" algn="l">
              <a:lnSpc>
                <a:spcPct val="100000"/>
              </a:lnSpc>
              <a:spcBef>
                <a:spcPts val="0"/>
              </a:spcBef>
              <a:spcAft>
                <a:spcPts val="0"/>
              </a:spcAft>
              <a:buClr>
                <a:srgbClr val="000000"/>
              </a:buClr>
              <a:buSzPts val="1867"/>
              <a:buFont typeface="Arial"/>
              <a:buNone/>
              <a:defRPr/>
            </a:lvl8pPr>
            <a:lvl9pPr indent="0" lvl="8" marL="0" marR="0" algn="l">
              <a:lnSpc>
                <a:spcPct val="100000"/>
              </a:lnSpc>
              <a:spcBef>
                <a:spcPts val="0"/>
              </a:spcBef>
              <a:spcAft>
                <a:spcPts val="0"/>
              </a:spcAft>
              <a:buClr>
                <a:srgbClr val="000000"/>
              </a:buClr>
              <a:buSzPts val="1867"/>
              <a:buFont typeface="Arial"/>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39" name="Shape 39"/>
        <p:cNvGrpSpPr/>
        <p:nvPr/>
      </p:nvGrpSpPr>
      <p:grpSpPr>
        <a:xfrm>
          <a:off x="0" y="0"/>
          <a:ext cx="0" cy="0"/>
          <a:chOff x="0" y="0"/>
          <a:chExt cx="0" cy="0"/>
        </a:xfrm>
      </p:grpSpPr>
      <p:pic>
        <p:nvPicPr>
          <p:cNvPr descr="pasted-image.pdf" id="40" name="Google Shape;40;p76"/>
          <p:cNvPicPr preferRelativeResize="0"/>
          <p:nvPr/>
        </p:nvPicPr>
        <p:blipFill rotWithShape="1">
          <a:blip r:embed="rId2">
            <a:alphaModFix/>
          </a:blip>
          <a:srcRect b="0" l="0" r="0" t="0"/>
          <a:stretch/>
        </p:blipFill>
        <p:spPr>
          <a:xfrm>
            <a:off x="3721100" y="3557588"/>
            <a:ext cx="4835525" cy="2187575"/>
          </a:xfrm>
          <a:prstGeom prst="rect">
            <a:avLst/>
          </a:prstGeom>
          <a:noFill/>
          <a:ln>
            <a:noFill/>
          </a:ln>
        </p:spPr>
      </p:pic>
      <p:pic>
        <p:nvPicPr>
          <p:cNvPr descr="pasted-image.pdf" id="41" name="Google Shape;41;p76"/>
          <p:cNvPicPr preferRelativeResize="0"/>
          <p:nvPr/>
        </p:nvPicPr>
        <p:blipFill rotWithShape="1">
          <a:blip r:embed="rId3">
            <a:alphaModFix/>
          </a:blip>
          <a:srcRect b="0" l="0" r="0" t="0"/>
          <a:stretch/>
        </p:blipFill>
        <p:spPr>
          <a:xfrm>
            <a:off x="9051925" y="3976688"/>
            <a:ext cx="117475" cy="1190625"/>
          </a:xfrm>
          <a:prstGeom prst="rect">
            <a:avLst/>
          </a:prstGeom>
          <a:noFill/>
          <a:ln>
            <a:noFill/>
          </a:ln>
        </p:spPr>
      </p:pic>
      <p:sp>
        <p:nvSpPr>
          <p:cNvPr id="42" name="Google Shape;42;p76"/>
          <p:cNvSpPr txBox="1"/>
          <p:nvPr/>
        </p:nvSpPr>
        <p:spPr>
          <a:xfrm>
            <a:off x="9663113" y="4367213"/>
            <a:ext cx="7081800" cy="11208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b="0" i="0" sz="1400" u="none" cap="none" strike="noStrike">
              <a:solidFill>
                <a:srgbClr val="000000"/>
              </a:solidFill>
              <a:latin typeface="Arial"/>
              <a:ea typeface="Arial"/>
              <a:cs typeface="Arial"/>
              <a:sym typeface="Arial"/>
            </a:endParaRPr>
          </a:p>
        </p:txBody>
      </p:sp>
      <p:sp>
        <p:nvSpPr>
          <p:cNvPr id="43" name="Google Shape;43;p76"/>
          <p:cNvSpPr txBox="1"/>
          <p:nvPr/>
        </p:nvSpPr>
        <p:spPr>
          <a:xfrm>
            <a:off x="9596438" y="3557588"/>
            <a:ext cx="7345500" cy="13683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b="0" i="0" sz="1400" u="none" cap="none" strike="noStrike">
              <a:solidFill>
                <a:srgbClr val="000000"/>
              </a:solidFill>
              <a:latin typeface="Arial"/>
              <a:ea typeface="Arial"/>
              <a:cs typeface="Arial"/>
              <a:sym typeface="Arial"/>
            </a:endParaRPr>
          </a:p>
        </p:txBody>
      </p:sp>
      <p:sp>
        <p:nvSpPr>
          <p:cNvPr id="44" name="Google Shape;44;p76"/>
          <p:cNvSpPr txBox="1"/>
          <p:nvPr>
            <p:ph idx="12" type="sldNum"/>
          </p:nvPr>
        </p:nvSpPr>
        <p:spPr>
          <a:xfrm>
            <a:off x="8661400" y="9251950"/>
            <a:ext cx="395400" cy="390600"/>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45" name="Shape 45"/>
        <p:cNvGrpSpPr/>
        <p:nvPr/>
      </p:nvGrpSpPr>
      <p:grpSpPr>
        <a:xfrm>
          <a:off x="0" y="0"/>
          <a:ext cx="0" cy="0"/>
          <a:chOff x="0" y="0"/>
          <a:chExt cx="0" cy="0"/>
        </a:xfrm>
      </p:grpSpPr>
      <p:pic>
        <p:nvPicPr>
          <p:cNvPr id="46" name="Google Shape;46;p58"/>
          <p:cNvPicPr preferRelativeResize="0"/>
          <p:nvPr/>
        </p:nvPicPr>
        <p:blipFill rotWithShape="1">
          <a:blip r:embed="rId2">
            <a:alphaModFix/>
          </a:blip>
          <a:srcRect b="13243" l="55019" r="0" t="12738"/>
          <a:stretch/>
        </p:blipFill>
        <p:spPr>
          <a:xfrm>
            <a:off x="4763" y="-6350"/>
            <a:ext cx="6315075" cy="9759950"/>
          </a:xfrm>
          <a:prstGeom prst="rect">
            <a:avLst/>
          </a:prstGeom>
          <a:noFill/>
          <a:ln>
            <a:noFill/>
          </a:ln>
        </p:spPr>
      </p:pic>
      <p:pic>
        <p:nvPicPr>
          <p:cNvPr descr="pasted-image.pdf" id="47" name="Google Shape;47;p58"/>
          <p:cNvPicPr preferRelativeResize="0"/>
          <p:nvPr/>
        </p:nvPicPr>
        <p:blipFill rotWithShape="1">
          <a:blip r:embed="rId3">
            <a:alphaModFix/>
          </a:blip>
          <a:srcRect b="0" l="0" r="0" t="0"/>
          <a:stretch/>
        </p:blipFill>
        <p:spPr>
          <a:xfrm>
            <a:off x="3208338" y="8667750"/>
            <a:ext cx="65087" cy="406400"/>
          </a:xfrm>
          <a:prstGeom prst="rect">
            <a:avLst/>
          </a:prstGeom>
          <a:noFill/>
          <a:ln>
            <a:noFill/>
          </a:ln>
        </p:spPr>
      </p:pic>
      <p:sp>
        <p:nvSpPr>
          <p:cNvPr id="48" name="Google Shape;48;p58"/>
          <p:cNvSpPr txBox="1"/>
          <p:nvPr/>
        </p:nvSpPr>
        <p:spPr>
          <a:xfrm>
            <a:off x="3348038" y="8531225"/>
            <a:ext cx="801687" cy="423863"/>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49" name="Google Shape;49;p58"/>
          <p:cNvPicPr preferRelativeResize="0"/>
          <p:nvPr/>
        </p:nvPicPr>
        <p:blipFill rotWithShape="1">
          <a:blip r:embed="rId4">
            <a:alphaModFix/>
          </a:blip>
          <a:srcRect b="0" l="0" r="0" t="0"/>
          <a:stretch/>
        </p:blipFill>
        <p:spPr>
          <a:xfrm>
            <a:off x="522288" y="8489950"/>
            <a:ext cx="2443162" cy="1049338"/>
          </a:xfrm>
          <a:prstGeom prst="rect">
            <a:avLst/>
          </a:prstGeom>
          <a:noFill/>
          <a:ln>
            <a:noFill/>
          </a:ln>
        </p:spPr>
      </p:pic>
      <p:sp>
        <p:nvSpPr>
          <p:cNvPr id="50" name="Google Shape;50;p58"/>
          <p:cNvSpPr txBox="1"/>
          <p:nvPr/>
        </p:nvSpPr>
        <p:spPr>
          <a:xfrm>
            <a:off x="224607" y="1786744"/>
            <a:ext cx="5094344"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7200"/>
              <a:buFont typeface="Arial"/>
              <a:buNone/>
            </a:pPr>
            <a:r>
              <a:rPr b="1" i="0" lang="pt-BR" sz="7200" u="none" cap="none" strike="noStrike">
                <a:solidFill>
                  <a:srgbClr val="FFFFFF"/>
                </a:solidFill>
                <a:latin typeface="Open Sans"/>
                <a:ea typeface="Open Sans"/>
                <a:cs typeface="Open Sans"/>
                <a:sym typeface="Open Sans"/>
              </a:rPr>
              <a:t>Learning </a:t>
            </a:r>
            <a:endParaRPr b="0" i="0" sz="1400" u="none" cap="none" strike="noStrike">
              <a:solidFill>
                <a:srgbClr val="000000"/>
              </a:solidFill>
              <a:latin typeface="Arial"/>
              <a:ea typeface="Arial"/>
              <a:cs typeface="Arial"/>
              <a:sym typeface="Arial"/>
            </a:endParaRPr>
          </a:p>
          <a:p>
            <a:pPr indent="0" lvl="0" marL="228600" marR="0" rtl="0" algn="ctr">
              <a:lnSpc>
                <a:spcPct val="100000"/>
              </a:lnSpc>
              <a:spcBef>
                <a:spcPts val="0"/>
              </a:spcBef>
              <a:spcAft>
                <a:spcPts val="0"/>
              </a:spcAft>
              <a:buClr>
                <a:srgbClr val="000000"/>
              </a:buClr>
              <a:buSzPts val="7200"/>
              <a:buFont typeface="Arial"/>
              <a:buNone/>
            </a:pPr>
            <a:r>
              <a:rPr b="1" i="0" lang="pt-BR" sz="7200" u="none" cap="none" strike="noStrike">
                <a:solidFill>
                  <a:srgbClr val="FFFFFF"/>
                </a:solidFill>
                <a:latin typeface="Open Sans"/>
                <a:ea typeface="Open Sans"/>
                <a:cs typeface="Open Sans"/>
                <a:sym typeface="Open Sans"/>
              </a:rPr>
              <a:t> Objectives</a:t>
            </a:r>
            <a:endParaRPr b="0" i="0" sz="1400" u="none" cap="none" strike="noStrike">
              <a:solidFill>
                <a:srgbClr val="000000"/>
              </a:solidFill>
              <a:latin typeface="Arial"/>
              <a:ea typeface="Arial"/>
              <a:cs typeface="Arial"/>
              <a:sym typeface="Arial"/>
            </a:endParaRPr>
          </a:p>
        </p:txBody>
      </p:sp>
      <p:sp>
        <p:nvSpPr>
          <p:cNvPr id="51" name="Google Shape;51;p58"/>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2" name="Google Shape;52;p58"/>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3" name="Google Shape;53;p58"/>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4" name="Google Shape;54;p58"/>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5" name="Google Shape;55;p58"/>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6" name="Google Shape;56;p58"/>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7" name="Google Shape;57;p58"/>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8" name="Google Shape;58;p58"/>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9" name="Google Shape;59;p58"/>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60" name="Google Shape;60;p58"/>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61" name="Google Shape;61;p58"/>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62" name="Google Shape;62;p58"/>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63" name="Google Shape;63;p58"/>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64" name="Google Shape;64;p58"/>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65" name="Google Shape;65;p58"/>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29292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66" name="Google Shape;66;p58"/>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Autofit/>
          </a:bodyPr>
          <a:lstStyle>
            <a:lvl1pPr indent="-482600" lvl="0" marL="457200" algn="l">
              <a:lnSpc>
                <a:spcPct val="100000"/>
              </a:lnSpc>
              <a:spcBef>
                <a:spcPts val="2663"/>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3"/>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3"/>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3"/>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3"/>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67" name="Google Shape;67;p58"/>
          <p:cNvSpPr txBox="1"/>
          <p:nvPr>
            <p:ph idx="12" type="sldNum"/>
          </p:nvPr>
        </p:nvSpPr>
        <p:spPr>
          <a:xfrm>
            <a:off x="3359150" y="8805863"/>
            <a:ext cx="407988"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howMasterSp="0">
  <p:cSld name="Photo">
    <p:spTree>
      <p:nvGrpSpPr>
        <p:cNvPr id="68" name="Shape 68"/>
        <p:cNvGrpSpPr/>
        <p:nvPr/>
      </p:nvGrpSpPr>
      <p:grpSpPr>
        <a:xfrm>
          <a:off x="0" y="0"/>
          <a:ext cx="0" cy="0"/>
          <a:chOff x="0" y="0"/>
          <a:chExt cx="0" cy="0"/>
        </a:xfrm>
      </p:grpSpPr>
      <p:pic>
        <p:nvPicPr>
          <p:cNvPr descr="pasted-image.pdf" id="69" name="Google Shape;69;p64"/>
          <p:cNvPicPr preferRelativeResize="0"/>
          <p:nvPr/>
        </p:nvPicPr>
        <p:blipFill rotWithShape="1">
          <a:blip r:embed="rId2">
            <a:alphaModFix/>
          </a:blip>
          <a:srcRect b="0" l="0" r="0" t="0"/>
          <a:stretch/>
        </p:blipFill>
        <p:spPr>
          <a:xfrm>
            <a:off x="522288" y="8540750"/>
            <a:ext cx="2443162" cy="850900"/>
          </a:xfrm>
          <a:prstGeom prst="rect">
            <a:avLst/>
          </a:prstGeom>
          <a:noFill/>
          <a:ln>
            <a:noFill/>
          </a:ln>
        </p:spPr>
      </p:pic>
      <p:sp>
        <p:nvSpPr>
          <p:cNvPr id="70" name="Google Shape;70;p64"/>
          <p:cNvSpPr txBox="1"/>
          <p:nvPr/>
        </p:nvSpPr>
        <p:spPr>
          <a:xfrm>
            <a:off x="12798425" y="8597900"/>
            <a:ext cx="2714625" cy="533400"/>
          </a:xfrm>
          <a:prstGeom prst="rect">
            <a:avLst/>
          </a:prstGeom>
          <a:noFill/>
          <a:ln>
            <a:noFill/>
          </a:ln>
        </p:spPr>
        <p:txBody>
          <a:bodyPr anchorCtr="0" anchor="ctr" bIns="50800" lIns="50800" spcFirstLastPara="1" rIns="50800" wrap="square" tIns="50800">
            <a:spAutoFit/>
          </a:bodyPr>
          <a:lstStyle/>
          <a:p>
            <a:pPr indent="0" lvl="0" marL="0" marR="0" rtl="0" algn="r">
              <a:lnSpc>
                <a:spcPct val="100000"/>
              </a:lnSpc>
              <a:spcBef>
                <a:spcPts val="0"/>
              </a:spcBef>
              <a:spcAft>
                <a:spcPts val="0"/>
              </a:spcAft>
              <a:buClr>
                <a:srgbClr val="000000"/>
              </a:buClr>
              <a:buSzPts val="1400"/>
              <a:buFont typeface="Arial"/>
              <a:buNone/>
            </a:pPr>
            <a:r>
              <a:rPr b="0" i="0" lang="pt-BR" sz="1400" u="none" cap="none" strike="noStrike">
                <a:solidFill>
                  <a:srgbClr val="676767"/>
                </a:solidFill>
                <a:latin typeface="Open Sans"/>
                <a:ea typeface="Open Sans"/>
                <a:cs typeface="Open Sans"/>
                <a:sym typeface="Open Sans"/>
              </a:rPr>
              <a:t>T : +41 22 552 3659</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400"/>
              <a:buFont typeface="Arial"/>
              <a:buNone/>
            </a:pPr>
            <a:r>
              <a:rPr b="1" i="0" lang="pt-BR" sz="1400" u="none" cap="none" strike="noStrike">
                <a:solidFill>
                  <a:srgbClr val="676767"/>
                </a:solidFill>
                <a:latin typeface="Open Sans"/>
                <a:ea typeface="Open Sans"/>
                <a:cs typeface="Open Sans"/>
                <a:sym typeface="Open Sans"/>
              </a:rPr>
              <a:t>SPHEREPROJECT.ORG</a:t>
            </a:r>
            <a:endParaRPr b="0" i="0" sz="1400" u="none" cap="none" strike="noStrike">
              <a:solidFill>
                <a:srgbClr val="000000"/>
              </a:solidFill>
              <a:latin typeface="Arial"/>
              <a:ea typeface="Arial"/>
              <a:cs typeface="Arial"/>
              <a:sym typeface="Arial"/>
            </a:endParaRPr>
          </a:p>
        </p:txBody>
      </p:sp>
      <p:pic>
        <p:nvPicPr>
          <p:cNvPr descr="pasted-image.pdf" id="71" name="Google Shape;71;p64"/>
          <p:cNvPicPr preferRelativeResize="0"/>
          <p:nvPr/>
        </p:nvPicPr>
        <p:blipFill rotWithShape="1">
          <a:blip r:embed="rId3">
            <a:alphaModFix/>
          </a:blip>
          <a:srcRect b="0" l="0" r="0" t="0"/>
          <a:stretch/>
        </p:blipFill>
        <p:spPr>
          <a:xfrm>
            <a:off x="15605125" y="8670925"/>
            <a:ext cx="65088" cy="406400"/>
          </a:xfrm>
          <a:prstGeom prst="rect">
            <a:avLst/>
          </a:prstGeom>
          <a:noFill/>
          <a:ln>
            <a:noFill/>
          </a:ln>
        </p:spPr>
      </p:pic>
      <p:sp>
        <p:nvSpPr>
          <p:cNvPr id="72" name="Google Shape;72;p64"/>
          <p:cNvSpPr txBox="1"/>
          <p:nvPr/>
        </p:nvSpPr>
        <p:spPr>
          <a:xfrm>
            <a:off x="15744825" y="8586788"/>
            <a:ext cx="801688" cy="319087"/>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1400"/>
              <a:buFont typeface="Arial"/>
              <a:buNone/>
            </a:pPr>
            <a:r>
              <a:rPr b="1" i="0" lang="pt-BR" sz="1400" u="none" cap="none" strike="noStrike">
                <a:solidFill>
                  <a:srgbClr val="676767"/>
                </a:solidFill>
                <a:latin typeface="Open Sans"/>
                <a:ea typeface="Open Sans"/>
                <a:cs typeface="Open Sans"/>
                <a:sym typeface="Open Sans"/>
              </a:rPr>
              <a:t>PAGE</a:t>
            </a:r>
            <a:endParaRPr b="0" i="0" sz="1400" u="none" cap="none" strike="noStrike">
              <a:solidFill>
                <a:srgbClr val="000000"/>
              </a:solidFill>
              <a:latin typeface="Arial"/>
              <a:ea typeface="Arial"/>
              <a:cs typeface="Arial"/>
              <a:sym typeface="Arial"/>
            </a:endParaRPr>
          </a:p>
        </p:txBody>
      </p:sp>
      <p:sp>
        <p:nvSpPr>
          <p:cNvPr id="73" name="Google Shape;73;p64"/>
          <p:cNvSpPr/>
          <p:nvPr>
            <p:ph idx="2" type="pic"/>
          </p:nvPr>
        </p:nvSpPr>
        <p:spPr>
          <a:xfrm>
            <a:off x="0" y="0"/>
            <a:ext cx="17340262" cy="97536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74" name="Google Shape;74;p64"/>
          <p:cNvSpPr txBox="1"/>
          <p:nvPr>
            <p:ph idx="12" type="sldNum"/>
          </p:nvPr>
        </p:nvSpPr>
        <p:spPr>
          <a:xfrm>
            <a:off x="8661400" y="9251950"/>
            <a:ext cx="395288"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slideLayout" Target="../slideLayouts/slideLayout9.xml"/><Relationship Id="rId10" Type="http://schemas.openxmlformats.org/officeDocument/2006/relationships/slideLayout" Target="../slideLayouts/slideLayout8.xml"/><Relationship Id="rId12" Type="http://schemas.openxmlformats.org/officeDocument/2006/relationships/theme" Target="../theme/theme3.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slideLayout" Target="../slideLayouts/slideLayout10.xml"/><Relationship Id="rId4" Type="http://schemas.openxmlformats.org/officeDocument/2006/relationships/slideLayout" Target="../slideLayouts/slideLayout11.xml"/><Relationship Id="rId11" Type="http://schemas.openxmlformats.org/officeDocument/2006/relationships/theme" Target="../theme/theme4.xml"/><Relationship Id="rId10" Type="http://schemas.openxmlformats.org/officeDocument/2006/relationships/slideLayout" Target="../slideLayouts/slideLayout17.xml"/><Relationship Id="rId9" Type="http://schemas.openxmlformats.org/officeDocument/2006/relationships/slideLayout" Target="../slideLayouts/slideLayout16.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slideLayout" Target="../slideLayouts/slideLayout18.xml"/><Relationship Id="rId4" Type="http://schemas.openxmlformats.org/officeDocument/2006/relationships/theme" Target="../theme/theme6.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slideLayout" Target="../slideLayouts/slideLayout19.xml"/><Relationship Id="rId4" Type="http://schemas.openxmlformats.org/officeDocument/2006/relationships/slideLayout" Target="../slideLayouts/slideLayout20.xml"/><Relationship Id="rId9" Type="http://schemas.openxmlformats.org/officeDocument/2006/relationships/theme" Target="../theme/theme5.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s>
</file>

<file path=ppt/slideMasters/_rels/slideMaster5.xml.rels><?xml version="1.0" encoding="UTF-8" standalone="yes"?>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28.pn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56"/>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 name="Google Shape;7;p56"/>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419100" lvl="0" marL="4572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8" name="Google Shape;8;p56"/>
          <p:cNvPicPr preferRelativeResize="0"/>
          <p:nvPr/>
        </p:nvPicPr>
        <p:blipFill rotWithShape="1">
          <a:blip r:embed="rId1">
            <a:alphaModFix/>
          </a:blip>
          <a:srcRect b="0" l="0" r="0" t="0"/>
          <a:stretch/>
        </p:blipFill>
        <p:spPr>
          <a:xfrm>
            <a:off x="522288" y="8401050"/>
            <a:ext cx="2443162" cy="1069975"/>
          </a:xfrm>
          <a:prstGeom prst="rect">
            <a:avLst/>
          </a:prstGeom>
          <a:noFill/>
          <a:ln>
            <a:noFill/>
          </a:ln>
        </p:spPr>
      </p:pic>
      <p:pic>
        <p:nvPicPr>
          <p:cNvPr descr="pasted-image.pdf" id="9" name="Google Shape;9;p56"/>
          <p:cNvPicPr preferRelativeResize="0"/>
          <p:nvPr/>
        </p:nvPicPr>
        <p:blipFill rotWithShape="1">
          <a:blip r:embed="rId2">
            <a:alphaModFix/>
          </a:blip>
          <a:srcRect b="0" l="0" r="0" t="0"/>
          <a:stretch/>
        </p:blipFill>
        <p:spPr>
          <a:xfrm>
            <a:off x="3152775" y="8675688"/>
            <a:ext cx="66675" cy="406400"/>
          </a:xfrm>
          <a:prstGeom prst="rect">
            <a:avLst/>
          </a:prstGeom>
          <a:noFill/>
          <a:ln>
            <a:noFill/>
          </a:ln>
        </p:spPr>
      </p:pic>
      <p:sp>
        <p:nvSpPr>
          <p:cNvPr id="10" name="Google Shape;10;p56"/>
          <p:cNvSpPr txBox="1"/>
          <p:nvPr/>
        </p:nvSpPr>
        <p:spPr>
          <a:xfrm>
            <a:off x="3227388" y="8497888"/>
            <a:ext cx="801687" cy="423862"/>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1" name="Google Shape;11;p56"/>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 name="Shape 75"/>
        <p:cNvGrpSpPr/>
        <p:nvPr/>
      </p:nvGrpSpPr>
      <p:grpSpPr>
        <a:xfrm>
          <a:off x="0" y="0"/>
          <a:ext cx="0" cy="0"/>
          <a:chOff x="0" y="0"/>
          <a:chExt cx="0" cy="0"/>
        </a:xfrm>
      </p:grpSpPr>
      <p:sp>
        <p:nvSpPr>
          <p:cNvPr id="76" name="Google Shape;76;p69"/>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7" name="Google Shape;77;p69"/>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78" name="Google Shape;78;p69"/>
          <p:cNvPicPr preferRelativeResize="0"/>
          <p:nvPr/>
        </p:nvPicPr>
        <p:blipFill rotWithShape="1">
          <a:blip r:embed="rId1">
            <a:alphaModFix/>
          </a:blip>
          <a:srcRect b="0" l="0" r="0" t="0"/>
          <a:stretch/>
        </p:blipFill>
        <p:spPr>
          <a:xfrm>
            <a:off x="522445" y="8400288"/>
            <a:ext cx="2443489" cy="1071258"/>
          </a:xfrm>
          <a:prstGeom prst="rect">
            <a:avLst/>
          </a:prstGeom>
          <a:noFill/>
          <a:ln>
            <a:noFill/>
          </a:ln>
        </p:spPr>
      </p:pic>
      <p:pic>
        <p:nvPicPr>
          <p:cNvPr descr="pasted-image.pdf" id="79" name="Google Shape;79;p69"/>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80" name="Google Shape;80;p69"/>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81" name="Google Shape;81;p69"/>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1" name="Shape 141"/>
        <p:cNvGrpSpPr/>
        <p:nvPr/>
      </p:nvGrpSpPr>
      <p:grpSpPr>
        <a:xfrm>
          <a:off x="0" y="0"/>
          <a:ext cx="0" cy="0"/>
          <a:chOff x="0" y="0"/>
          <a:chExt cx="0" cy="0"/>
        </a:xfrm>
      </p:grpSpPr>
      <p:sp>
        <p:nvSpPr>
          <p:cNvPr id="142" name="Google Shape;142;p50"/>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43" name="Google Shape;143;p50"/>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419100" lvl="0" marL="4572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44" name="Google Shape;144;p50"/>
          <p:cNvPicPr preferRelativeResize="0"/>
          <p:nvPr/>
        </p:nvPicPr>
        <p:blipFill rotWithShape="1">
          <a:blip r:embed="rId1">
            <a:alphaModFix/>
          </a:blip>
          <a:srcRect b="0" l="0" r="0" t="0"/>
          <a:stretch/>
        </p:blipFill>
        <p:spPr>
          <a:xfrm>
            <a:off x="522288" y="8401050"/>
            <a:ext cx="2443162" cy="1065213"/>
          </a:xfrm>
          <a:prstGeom prst="rect">
            <a:avLst/>
          </a:prstGeom>
          <a:noFill/>
          <a:ln>
            <a:noFill/>
          </a:ln>
        </p:spPr>
      </p:pic>
      <p:pic>
        <p:nvPicPr>
          <p:cNvPr descr="pasted-image.pdf" id="145" name="Google Shape;145;p50"/>
          <p:cNvPicPr preferRelativeResize="0"/>
          <p:nvPr/>
        </p:nvPicPr>
        <p:blipFill rotWithShape="1">
          <a:blip r:embed="rId2">
            <a:alphaModFix/>
          </a:blip>
          <a:srcRect b="0" l="0" r="0" t="0"/>
          <a:stretch/>
        </p:blipFill>
        <p:spPr>
          <a:xfrm>
            <a:off x="3152775" y="8675688"/>
            <a:ext cx="66675" cy="406400"/>
          </a:xfrm>
          <a:prstGeom prst="rect">
            <a:avLst/>
          </a:prstGeom>
          <a:noFill/>
          <a:ln>
            <a:noFill/>
          </a:ln>
        </p:spPr>
      </p:pic>
      <p:sp>
        <p:nvSpPr>
          <p:cNvPr id="146" name="Google Shape;146;p50"/>
          <p:cNvSpPr txBox="1"/>
          <p:nvPr/>
        </p:nvSpPr>
        <p:spPr>
          <a:xfrm>
            <a:off x="3227388" y="8497888"/>
            <a:ext cx="801687" cy="423862"/>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47" name="Google Shape;147;p50"/>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68" r:id="rId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2" name="Shape 152"/>
        <p:cNvGrpSpPr/>
        <p:nvPr/>
      </p:nvGrpSpPr>
      <p:grpSpPr>
        <a:xfrm>
          <a:off x="0" y="0"/>
          <a:ext cx="0" cy="0"/>
          <a:chOff x="0" y="0"/>
          <a:chExt cx="0" cy="0"/>
        </a:xfrm>
      </p:grpSpPr>
      <p:sp>
        <p:nvSpPr>
          <p:cNvPr id="153" name="Google Shape;153;p74"/>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54" name="Google Shape;154;p74"/>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55" name="Google Shape;155;p74"/>
          <p:cNvPicPr preferRelativeResize="0"/>
          <p:nvPr/>
        </p:nvPicPr>
        <p:blipFill rotWithShape="1">
          <a:blip r:embed="rId1">
            <a:alphaModFix/>
          </a:blip>
          <a:srcRect b="0" l="0" r="0" t="0"/>
          <a:stretch/>
        </p:blipFill>
        <p:spPr>
          <a:xfrm>
            <a:off x="522445" y="8400288"/>
            <a:ext cx="2443489" cy="1066441"/>
          </a:xfrm>
          <a:prstGeom prst="rect">
            <a:avLst/>
          </a:prstGeom>
          <a:noFill/>
          <a:ln>
            <a:noFill/>
          </a:ln>
        </p:spPr>
      </p:pic>
      <p:pic>
        <p:nvPicPr>
          <p:cNvPr descr="pasted-image.pdf" id="156" name="Google Shape;156;p74"/>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57" name="Google Shape;157;p74"/>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58" name="Google Shape;158;p74"/>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70" r:id="rId3"/>
    <p:sldLayoutId id="2147483671" r:id="rId4"/>
    <p:sldLayoutId id="2147483672" r:id="rId5"/>
    <p:sldLayoutId id="2147483673" r:id="rId6"/>
    <p:sldLayoutId id="2147483674" r:id="rId7"/>
    <p:sldLayoutId id="2147483675"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7" name="Shape 207"/>
        <p:cNvGrpSpPr/>
        <p:nvPr/>
      </p:nvGrpSpPr>
      <p:grpSpPr>
        <a:xfrm>
          <a:off x="0" y="0"/>
          <a:ext cx="0" cy="0"/>
          <a:chOff x="0" y="0"/>
          <a:chExt cx="0" cy="0"/>
        </a:xfrm>
      </p:grpSpPr>
      <p:sp>
        <p:nvSpPr>
          <p:cNvPr id="208" name="Google Shape;208;gd4fb24b8a6_0_61"/>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B297"/>
              </a:buClr>
              <a:buSzPts val="6400"/>
              <a:buFont typeface="Open Sans"/>
              <a:buNone/>
              <a:defRPr b="1" i="0" sz="6400" u="none" cap="none" strike="noStrike">
                <a:solidFill>
                  <a:srgbClr val="00B297"/>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209" name="Google Shape;209;gd4fb24b8a6_0_61"/>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210" name="Google Shape;210;gd4fb24b8a6_0_61"/>
          <p:cNvPicPr preferRelativeResize="0"/>
          <p:nvPr/>
        </p:nvPicPr>
        <p:blipFill rotWithShape="1">
          <a:blip r:embed="rId1">
            <a:alphaModFix/>
          </a:blip>
          <a:srcRect b="0" l="0" r="0" t="0"/>
          <a:stretch/>
        </p:blipFill>
        <p:spPr>
          <a:xfrm>
            <a:off x="522445" y="8400288"/>
            <a:ext cx="2443489" cy="1071258"/>
          </a:xfrm>
          <a:prstGeom prst="rect">
            <a:avLst/>
          </a:prstGeom>
          <a:noFill/>
          <a:ln>
            <a:noFill/>
          </a:ln>
        </p:spPr>
      </p:pic>
      <p:pic>
        <p:nvPicPr>
          <p:cNvPr descr="pasted-image.pdf" id="211" name="Google Shape;211;gd4fb24b8a6_0_61"/>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212" name="Google Shape;212;gd4fb24b8a6_0_61"/>
          <p:cNvSpPr txBox="1"/>
          <p:nvPr/>
        </p:nvSpPr>
        <p:spPr>
          <a:xfrm>
            <a:off x="3228148" y="849750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213" name="Google Shape;213;gd4fb24b8a6_0_61"/>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77" r:id="rId3"/>
    <p:sldLayoutId id="2147483678" r:id="rId4"/>
    <p:sldLayoutId id="2147483679" r:id="rId5"/>
    <p:sldLayoutId id="2147483680" r:id="rId6"/>
    <p:sldLayoutId id="2147483681"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3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24"/>
          <p:cNvSpPr txBox="1"/>
          <p:nvPr>
            <p:ph type="title"/>
          </p:nvPr>
        </p:nvSpPr>
        <p:spPr>
          <a:xfrm>
            <a:off x="7162800" y="1096328"/>
            <a:ext cx="10329900" cy="15876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6500">
                <a:latin typeface="Open Sans Light"/>
                <a:ea typeface="Open Sans Light"/>
                <a:cs typeface="Open Sans Light"/>
                <a:sym typeface="Open Sans Light"/>
              </a:rPr>
              <a:t>SEGURANÇA ALIMENTAR </a:t>
            </a:r>
            <a:endParaRPr sz="6500">
              <a:latin typeface="Open Sans Light"/>
              <a:ea typeface="Open Sans Light"/>
              <a:cs typeface="Open Sans Light"/>
              <a:sym typeface="Open Sans Light"/>
            </a:endParaRPr>
          </a:p>
          <a:p>
            <a:pPr indent="0" lvl="0" marL="0" rtl="0" algn="l">
              <a:lnSpc>
                <a:spcPct val="100000"/>
              </a:lnSpc>
              <a:spcBef>
                <a:spcPts val="0"/>
              </a:spcBef>
              <a:spcAft>
                <a:spcPts val="0"/>
              </a:spcAft>
              <a:buSzPts val="1400"/>
              <a:buNone/>
            </a:pPr>
            <a:r>
              <a:rPr lang="pt-BR" sz="6500">
                <a:latin typeface="Open Sans Light"/>
                <a:ea typeface="Open Sans Light"/>
                <a:cs typeface="Open Sans Light"/>
                <a:sym typeface="Open Sans Light"/>
              </a:rPr>
              <a:t>E NUTRIÇÃO</a:t>
            </a:r>
            <a:endParaRPr sz="6500">
              <a:latin typeface="Open Sans Light"/>
              <a:ea typeface="Open Sans Light"/>
              <a:cs typeface="Open Sans Light"/>
              <a:sym typeface="Open Sans Light"/>
            </a:endParaRPr>
          </a:p>
        </p:txBody>
      </p:sp>
      <p:sp>
        <p:nvSpPr>
          <p:cNvPr id="261" name="Google Shape;261;p24"/>
          <p:cNvSpPr/>
          <p:nvPr/>
        </p:nvSpPr>
        <p:spPr>
          <a:xfrm>
            <a:off x="1135378" y="9103563"/>
            <a:ext cx="3284100" cy="3693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0" i="0" lang="pt-BR" sz="1800" u="none" cap="none" strike="noStrike">
                <a:solidFill>
                  <a:srgbClr val="00B297"/>
                </a:solidFill>
                <a:latin typeface="Open Sans"/>
                <a:ea typeface="Open Sans"/>
                <a:cs typeface="Open Sans"/>
                <a:sym typeface="Open Sans"/>
              </a:rPr>
              <a:t>Federação  Luterana Mundial Nepal </a:t>
            </a:r>
            <a:endParaRPr b="0" i="0" sz="1800" u="none" cap="none" strike="noStrike">
              <a:solidFill>
                <a:srgbClr val="00B297"/>
              </a:solidFill>
              <a:latin typeface="Open Sans"/>
              <a:ea typeface="Open Sans"/>
              <a:cs typeface="Open Sans"/>
              <a:sym typeface="Open Sans"/>
            </a:endParaRPr>
          </a:p>
        </p:txBody>
      </p:sp>
      <p:pic>
        <p:nvPicPr>
          <p:cNvPr descr="A close up of food&#10;&#10;Description automatically generated" id="262" name="Google Shape;262;p24"/>
          <p:cNvPicPr preferRelativeResize="0"/>
          <p:nvPr/>
        </p:nvPicPr>
        <p:blipFill rotWithShape="1">
          <a:blip r:embed="rId3">
            <a:alphaModFix/>
          </a:blip>
          <a:srcRect b="19286" l="0" r="0" t="0"/>
          <a:stretch/>
        </p:blipFill>
        <p:spPr>
          <a:xfrm>
            <a:off x="4419475" y="3427750"/>
            <a:ext cx="13004800" cy="636587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33"/>
          <p:cNvSpPr txBox="1"/>
          <p:nvPr>
            <p:ph type="title"/>
          </p:nvPr>
        </p:nvSpPr>
        <p:spPr>
          <a:xfrm>
            <a:off x="392125" y="455629"/>
            <a:ext cx="16484701" cy="1122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600">
                <a:latin typeface="Open Sans"/>
                <a:ea typeface="Open Sans"/>
                <a:cs typeface="Open Sans"/>
                <a:sym typeface="Open Sans"/>
              </a:rPr>
              <a:t>Como são abordados geralmente os 3 níveis?</a:t>
            </a:r>
            <a:endParaRPr sz="5600"/>
          </a:p>
        </p:txBody>
      </p:sp>
      <p:sp>
        <p:nvSpPr>
          <p:cNvPr id="339" name="Google Shape;339;p33"/>
          <p:cNvSpPr/>
          <p:nvPr/>
        </p:nvSpPr>
        <p:spPr>
          <a:xfrm>
            <a:off x="392704" y="2509459"/>
            <a:ext cx="5071653" cy="1025922"/>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rgbClr val="000000"/>
                </a:solidFill>
                <a:latin typeface="Open Sans"/>
                <a:ea typeface="Open Sans"/>
                <a:cs typeface="Open Sans"/>
                <a:sym typeface="Open Sans"/>
              </a:rPr>
              <a:t>1</a:t>
            </a:r>
            <a:r>
              <a:rPr b="1" i="0" lang="pt-BR" sz="2800" u="none" cap="none" strike="noStrike">
                <a:solidFill>
                  <a:srgbClr val="000000"/>
                </a:solidFill>
                <a:latin typeface="Open Sans"/>
                <a:ea typeface="Open Sans"/>
                <a:cs typeface="Open Sans"/>
                <a:sym typeface="Open Sans"/>
              </a:rPr>
              <a:t>. Desnutrição aguda grave (SAM)</a:t>
            </a:r>
            <a:endParaRPr b="1" i="0" sz="2800" u="none" cap="none" strike="noStrike">
              <a:solidFill>
                <a:srgbClr val="000000"/>
              </a:solidFill>
              <a:latin typeface="Open Sans"/>
              <a:ea typeface="Open Sans"/>
              <a:cs typeface="Open Sans"/>
              <a:sym typeface="Open Sans"/>
            </a:endParaRPr>
          </a:p>
        </p:txBody>
      </p:sp>
      <p:sp>
        <p:nvSpPr>
          <p:cNvPr id="340" name="Google Shape;340;p33"/>
          <p:cNvSpPr/>
          <p:nvPr/>
        </p:nvSpPr>
        <p:spPr>
          <a:xfrm>
            <a:off x="7001689" y="6229659"/>
            <a:ext cx="9875520" cy="1025922"/>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rgbClr val="000000"/>
                </a:solidFill>
                <a:latin typeface="Open Sans"/>
                <a:ea typeface="Open Sans"/>
                <a:cs typeface="Open Sans"/>
                <a:sym typeface="Open Sans"/>
              </a:rPr>
              <a:t>c) </a:t>
            </a:r>
            <a:r>
              <a:rPr b="1" i="0" lang="pt-BR" sz="2800" u="none" cap="none" strike="noStrike">
                <a:solidFill>
                  <a:srgbClr val="000000"/>
                </a:solidFill>
                <a:latin typeface="Open Sans"/>
                <a:ea typeface="Open Sans"/>
                <a:cs typeface="Open Sans"/>
                <a:sym typeface="Open Sans"/>
              </a:rPr>
              <a:t>Em geral, os afetados precisam de alimentação </a:t>
            </a:r>
            <a:r>
              <a:rPr b="1" i="0" lang="pt-BR" sz="2800" u="sng" cap="none" strike="noStrike">
                <a:solidFill>
                  <a:srgbClr val="000000"/>
                </a:solidFill>
                <a:latin typeface="Open Sans"/>
                <a:ea typeface="Open Sans"/>
                <a:cs typeface="Open Sans"/>
                <a:sym typeface="Open Sans"/>
              </a:rPr>
              <a:t>terapêutica</a:t>
            </a:r>
            <a:r>
              <a:rPr b="1" i="0" lang="pt-BR" sz="2800" u="none" cap="none" strike="noStrike">
                <a:solidFill>
                  <a:srgbClr val="000000"/>
                </a:solidFill>
                <a:latin typeface="Open Sans"/>
                <a:ea typeface="Open Sans"/>
                <a:cs typeface="Open Sans"/>
                <a:sym typeface="Open Sans"/>
              </a:rPr>
              <a:t> especializada.</a:t>
            </a:r>
            <a:endParaRPr b="1" i="0" sz="2800" u="none" cap="none" strike="noStrike">
              <a:solidFill>
                <a:srgbClr val="000000"/>
              </a:solidFill>
              <a:latin typeface="Open Sans"/>
              <a:ea typeface="Open Sans"/>
              <a:cs typeface="Open Sans"/>
              <a:sym typeface="Open Sans"/>
            </a:endParaRPr>
          </a:p>
        </p:txBody>
      </p:sp>
      <p:sp>
        <p:nvSpPr>
          <p:cNvPr id="341" name="Google Shape;341;p33"/>
          <p:cNvSpPr/>
          <p:nvPr/>
        </p:nvSpPr>
        <p:spPr>
          <a:xfrm>
            <a:off x="392704" y="4273461"/>
            <a:ext cx="5071653" cy="1025922"/>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rgbClr val="000000"/>
                </a:solidFill>
                <a:latin typeface="Open Sans"/>
                <a:ea typeface="Open Sans"/>
                <a:cs typeface="Open Sans"/>
                <a:sym typeface="Open Sans"/>
              </a:rPr>
              <a:t>2. </a:t>
            </a:r>
            <a:r>
              <a:rPr b="1" i="0" lang="pt-BR" sz="2800" u="none" cap="none" strike="noStrike">
                <a:solidFill>
                  <a:srgbClr val="000000"/>
                </a:solidFill>
                <a:latin typeface="Open Sans"/>
                <a:ea typeface="Open Sans"/>
                <a:cs typeface="Open Sans"/>
                <a:sym typeface="Open Sans"/>
              </a:rPr>
              <a:t>Desnutrição aguda moderada (MAM)</a:t>
            </a:r>
            <a:endParaRPr b="1" i="0" sz="2800" u="none" cap="none" strike="noStrike">
              <a:solidFill>
                <a:srgbClr val="000000"/>
              </a:solidFill>
              <a:latin typeface="Open Sans"/>
              <a:ea typeface="Open Sans"/>
              <a:cs typeface="Open Sans"/>
              <a:sym typeface="Open Sans"/>
            </a:endParaRPr>
          </a:p>
        </p:txBody>
      </p:sp>
      <p:sp>
        <p:nvSpPr>
          <p:cNvPr id="342" name="Google Shape;342;p33"/>
          <p:cNvSpPr/>
          <p:nvPr/>
        </p:nvSpPr>
        <p:spPr>
          <a:xfrm>
            <a:off x="7001689" y="2507821"/>
            <a:ext cx="9875520" cy="1025922"/>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rgbClr val="000000"/>
                </a:solidFill>
                <a:latin typeface="Open Sans"/>
                <a:ea typeface="Open Sans"/>
                <a:cs typeface="Open Sans"/>
                <a:sym typeface="Open Sans"/>
              </a:rPr>
              <a:t>a) </a:t>
            </a:r>
            <a:r>
              <a:rPr b="1" i="0" lang="pt-BR" sz="2800" u="none" cap="none" strike="noStrike">
                <a:solidFill>
                  <a:srgbClr val="000000"/>
                </a:solidFill>
                <a:latin typeface="Open Sans"/>
                <a:ea typeface="Open Sans"/>
                <a:cs typeface="Open Sans"/>
                <a:sym typeface="Open Sans"/>
              </a:rPr>
              <a:t>As pessoas afetadas provavelmente precisarão de alimentos </a:t>
            </a:r>
            <a:r>
              <a:rPr b="1" i="0" lang="pt-BR" sz="2800" u="sng" cap="none" strike="noStrike">
                <a:solidFill>
                  <a:srgbClr val="000000"/>
                </a:solidFill>
                <a:latin typeface="Open Sans"/>
                <a:ea typeface="Open Sans"/>
                <a:cs typeface="Open Sans"/>
                <a:sym typeface="Open Sans"/>
              </a:rPr>
              <a:t>suplementares</a:t>
            </a:r>
            <a:r>
              <a:rPr b="1" i="0" lang="pt-BR" sz="2800" u="none" cap="none" strike="noStrike">
                <a:solidFill>
                  <a:srgbClr val="000000"/>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p:txBody>
      </p:sp>
      <p:sp>
        <p:nvSpPr>
          <p:cNvPr id="343" name="Google Shape;343;p33"/>
          <p:cNvSpPr/>
          <p:nvPr/>
        </p:nvSpPr>
        <p:spPr>
          <a:xfrm>
            <a:off x="7001700" y="4273447"/>
            <a:ext cx="9875400" cy="1266300"/>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rgbClr val="000000"/>
                </a:solidFill>
                <a:latin typeface="Open Sans"/>
                <a:ea typeface="Open Sans"/>
                <a:cs typeface="Open Sans"/>
                <a:sym typeface="Open Sans"/>
              </a:rPr>
              <a:t>b) </a:t>
            </a:r>
            <a:r>
              <a:rPr b="1" i="0" lang="pt-BR" sz="2800" u="none" cap="none" strike="noStrike">
                <a:solidFill>
                  <a:srgbClr val="000000"/>
                </a:solidFill>
                <a:latin typeface="Open Sans"/>
                <a:ea typeface="Open Sans"/>
                <a:cs typeface="Open Sans"/>
                <a:sym typeface="Open Sans"/>
              </a:rPr>
              <a:t>Em geral, os programas de </a:t>
            </a:r>
            <a:r>
              <a:rPr b="1" i="0" lang="pt-BR" sz="2800" u="sng" cap="none" strike="noStrike">
                <a:solidFill>
                  <a:srgbClr val="000000"/>
                </a:solidFill>
                <a:latin typeface="Open Sans"/>
                <a:ea typeface="Open Sans"/>
                <a:cs typeface="Open Sans"/>
                <a:sym typeface="Open Sans"/>
              </a:rPr>
              <a:t>distribuição de alimentos </a:t>
            </a:r>
            <a:r>
              <a:rPr b="1" i="0" lang="pt-BR" sz="2800" u="none" cap="none" strike="noStrike">
                <a:solidFill>
                  <a:srgbClr val="000000"/>
                </a:solidFill>
                <a:latin typeface="Open Sans"/>
                <a:ea typeface="Open Sans"/>
                <a:cs typeface="Open Sans"/>
                <a:sym typeface="Open Sans"/>
              </a:rPr>
              <a:t>(</a:t>
            </a:r>
            <a:r>
              <a:rPr b="1" i="0" lang="pt-BR" sz="2800" u="sng" cap="none" strike="noStrike">
                <a:solidFill>
                  <a:srgbClr val="000000"/>
                </a:solidFill>
                <a:latin typeface="Open Sans"/>
                <a:ea typeface="Open Sans"/>
                <a:cs typeface="Open Sans"/>
                <a:sym typeface="Open Sans"/>
              </a:rPr>
              <a:t>ou dinheiro</a:t>
            </a:r>
            <a:r>
              <a:rPr b="1" i="0" lang="pt-BR" sz="2800" u="none" cap="none" strike="noStrike">
                <a:solidFill>
                  <a:srgbClr val="000000"/>
                </a:solidFill>
                <a:latin typeface="Open Sans"/>
                <a:ea typeface="Open Sans"/>
                <a:cs typeface="Open Sans"/>
                <a:sym typeface="Open Sans"/>
              </a:rPr>
              <a:t>) abordam essas </a:t>
            </a:r>
            <a:endParaRPr b="1" i="0" sz="2800" u="none" cap="none" strike="noStrike">
              <a:solidFill>
                <a:srgbClr val="000000"/>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2800"/>
              <a:buFont typeface="Arial"/>
              <a:buNone/>
            </a:pPr>
            <a:r>
              <a:rPr b="1" i="0" lang="pt-BR" sz="2800" u="none" cap="none" strike="noStrike">
                <a:solidFill>
                  <a:srgbClr val="000000"/>
                </a:solidFill>
                <a:latin typeface="Open Sans"/>
                <a:ea typeface="Open Sans"/>
                <a:cs typeface="Open Sans"/>
                <a:sym typeface="Open Sans"/>
              </a:rPr>
              <a:t>questões nutricionais. </a:t>
            </a:r>
            <a:endParaRPr b="0" i="0" sz="1400" u="none" cap="none" strike="noStrike">
              <a:solidFill>
                <a:srgbClr val="000000"/>
              </a:solidFill>
              <a:latin typeface="Arial"/>
              <a:ea typeface="Arial"/>
              <a:cs typeface="Arial"/>
              <a:sym typeface="Arial"/>
            </a:endParaRPr>
          </a:p>
        </p:txBody>
      </p:sp>
      <p:sp>
        <p:nvSpPr>
          <p:cNvPr id="344" name="Google Shape;344;p33"/>
          <p:cNvSpPr/>
          <p:nvPr/>
        </p:nvSpPr>
        <p:spPr>
          <a:xfrm>
            <a:off x="392704" y="6229659"/>
            <a:ext cx="5071653" cy="1025922"/>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rgbClr val="000000"/>
                </a:solidFill>
                <a:latin typeface="Open Sans"/>
                <a:ea typeface="Open Sans"/>
                <a:cs typeface="Open Sans"/>
                <a:sym typeface="Open Sans"/>
              </a:rPr>
              <a:t>3</a:t>
            </a:r>
            <a:r>
              <a:rPr b="1" i="0" lang="pt-BR" sz="2800" u="none" cap="none" strike="noStrike">
                <a:solidFill>
                  <a:srgbClr val="000000"/>
                </a:solidFill>
                <a:latin typeface="Open Sans"/>
                <a:ea typeface="Open Sans"/>
                <a:cs typeface="Open Sans"/>
                <a:sym typeface="Open Sans"/>
              </a:rPr>
              <a:t>. Desnutrição aguda global (GAM)</a:t>
            </a:r>
            <a:endParaRPr b="0" i="0" sz="1400" u="none" cap="none" strike="noStrike">
              <a:solidFill>
                <a:srgbClr val="000000"/>
              </a:solidFill>
              <a:latin typeface="Arial"/>
              <a:ea typeface="Arial"/>
              <a:cs typeface="Arial"/>
              <a:sym typeface="Arial"/>
            </a:endParaRPr>
          </a:p>
        </p:txBody>
      </p:sp>
      <p:cxnSp>
        <p:nvCxnSpPr>
          <p:cNvPr id="345" name="Google Shape;345;p33"/>
          <p:cNvCxnSpPr>
            <a:stCxn id="344" idx="3"/>
            <a:endCxn id="343" idx="1"/>
          </p:cNvCxnSpPr>
          <p:nvPr/>
        </p:nvCxnSpPr>
        <p:spPr>
          <a:xfrm flipH="1" rot="10800000">
            <a:off x="5464357" y="4906620"/>
            <a:ext cx="1537200" cy="1836000"/>
          </a:xfrm>
          <a:prstGeom prst="straightConnector1">
            <a:avLst/>
          </a:prstGeom>
          <a:noFill/>
          <a:ln cap="flat" cmpd="sng" w="76200">
            <a:solidFill>
              <a:schemeClr val="accent1"/>
            </a:solidFill>
            <a:prstDash val="solid"/>
            <a:round/>
            <a:headEnd len="sm" w="sm" type="none"/>
            <a:tailEnd len="med" w="med" type="triangle"/>
          </a:ln>
          <a:effectLst>
            <a:outerShdw blurRad="38100" rotWithShape="0" dir="5400000" dist="25400">
              <a:srgbClr val="000000">
                <a:alpha val="48627"/>
              </a:srgbClr>
            </a:outerShdw>
          </a:effectLst>
        </p:spPr>
      </p:cxnSp>
      <p:cxnSp>
        <p:nvCxnSpPr>
          <p:cNvPr id="346" name="Google Shape;346;p33"/>
          <p:cNvCxnSpPr>
            <a:endCxn id="340" idx="1"/>
          </p:cNvCxnSpPr>
          <p:nvPr/>
        </p:nvCxnSpPr>
        <p:spPr>
          <a:xfrm>
            <a:off x="5464189" y="3097020"/>
            <a:ext cx="1537500" cy="3645600"/>
          </a:xfrm>
          <a:prstGeom prst="straightConnector1">
            <a:avLst/>
          </a:prstGeom>
          <a:noFill/>
          <a:ln cap="flat" cmpd="sng" w="76200">
            <a:solidFill>
              <a:schemeClr val="accent1"/>
            </a:solidFill>
            <a:prstDash val="solid"/>
            <a:round/>
            <a:headEnd len="sm" w="sm" type="none"/>
            <a:tailEnd len="med" w="med" type="triangle"/>
          </a:ln>
          <a:effectLst>
            <a:outerShdw blurRad="38100" rotWithShape="0" dir="5400000" dist="25400">
              <a:srgbClr val="000000">
                <a:alpha val="48627"/>
              </a:srgbClr>
            </a:outerShdw>
          </a:effectLst>
        </p:spPr>
      </p:cxnSp>
      <p:cxnSp>
        <p:nvCxnSpPr>
          <p:cNvPr id="347" name="Google Shape;347;p33"/>
          <p:cNvCxnSpPr>
            <a:stCxn id="341" idx="3"/>
            <a:endCxn id="342" idx="1"/>
          </p:cNvCxnSpPr>
          <p:nvPr/>
        </p:nvCxnSpPr>
        <p:spPr>
          <a:xfrm flipH="1" rot="10800000">
            <a:off x="5464357" y="3020922"/>
            <a:ext cx="1537200" cy="1765500"/>
          </a:xfrm>
          <a:prstGeom prst="straightConnector1">
            <a:avLst/>
          </a:prstGeom>
          <a:noFill/>
          <a:ln cap="flat" cmpd="sng" w="76200">
            <a:solidFill>
              <a:schemeClr val="accent1"/>
            </a:solidFill>
            <a:prstDash val="solid"/>
            <a:round/>
            <a:headEnd len="sm" w="sm" type="none"/>
            <a:tailEnd len="med" w="med" type="triangle"/>
          </a:ln>
          <a:effectLst>
            <a:outerShdw blurRad="38100" rotWithShape="0" dir="5400000" dist="25400">
              <a:srgbClr val="000000">
                <a:alpha val="48627"/>
              </a:srgbClr>
            </a:outerShdw>
          </a:effectLst>
        </p:spPr>
      </p:cxnSp>
      <p:sp>
        <p:nvSpPr>
          <p:cNvPr id="348" name="Google Shape;348;p33"/>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34"/>
          <p:cNvSpPr txBox="1"/>
          <p:nvPr>
            <p:ph type="title"/>
          </p:nvPr>
        </p:nvSpPr>
        <p:spPr>
          <a:xfrm>
            <a:off x="392704" y="70423"/>
            <a:ext cx="1665358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4700">
                <a:latin typeface="Open Sans"/>
                <a:ea typeface="Open Sans"/>
                <a:cs typeface="Open Sans"/>
                <a:sym typeface="Open Sans"/>
              </a:rPr>
              <a:t>A relação entre PB e a Desnutrição Aguda Global (GAM), </a:t>
            </a:r>
            <a:endParaRPr sz="4700">
              <a:latin typeface="Open Sans"/>
              <a:ea typeface="Open Sans"/>
              <a:cs typeface="Open Sans"/>
              <a:sym typeface="Open Sans"/>
            </a:endParaRPr>
          </a:p>
          <a:p>
            <a:pPr indent="0" lvl="0" marL="0" rtl="0" algn="l">
              <a:lnSpc>
                <a:spcPct val="100000"/>
              </a:lnSpc>
              <a:spcBef>
                <a:spcPts val="0"/>
              </a:spcBef>
              <a:spcAft>
                <a:spcPts val="0"/>
              </a:spcAft>
              <a:buSzPts val="1400"/>
              <a:buNone/>
            </a:pPr>
            <a:r>
              <a:rPr lang="pt-BR" sz="4700">
                <a:latin typeface="Open Sans"/>
                <a:ea typeface="Open Sans"/>
                <a:cs typeface="Open Sans"/>
                <a:sym typeface="Open Sans"/>
              </a:rPr>
              <a:t>Desnutrição Aguda Moderada (MAM) </a:t>
            </a:r>
            <a:endParaRPr sz="4700">
              <a:latin typeface="Open Sans"/>
              <a:ea typeface="Open Sans"/>
              <a:cs typeface="Open Sans"/>
              <a:sym typeface="Open Sans"/>
            </a:endParaRPr>
          </a:p>
          <a:p>
            <a:pPr indent="0" lvl="0" marL="0" rtl="0" algn="l">
              <a:lnSpc>
                <a:spcPct val="100000"/>
              </a:lnSpc>
              <a:spcBef>
                <a:spcPts val="0"/>
              </a:spcBef>
              <a:spcAft>
                <a:spcPts val="0"/>
              </a:spcAft>
              <a:buSzPts val="1400"/>
              <a:buNone/>
            </a:pPr>
            <a:r>
              <a:rPr lang="pt-BR" sz="4700">
                <a:latin typeface="Open Sans"/>
                <a:ea typeface="Open Sans"/>
                <a:cs typeface="Open Sans"/>
                <a:sym typeface="Open Sans"/>
              </a:rPr>
              <a:t>e Desnutrição Aguda Grave (SAM) </a:t>
            </a:r>
            <a:endParaRPr sz="4700">
              <a:latin typeface="Open Sans"/>
              <a:ea typeface="Open Sans"/>
              <a:cs typeface="Open Sans"/>
              <a:sym typeface="Open Sans"/>
            </a:endParaRPr>
          </a:p>
        </p:txBody>
      </p:sp>
      <p:sp>
        <p:nvSpPr>
          <p:cNvPr id="354" name="Google Shape;354;p34"/>
          <p:cNvSpPr txBox="1"/>
          <p:nvPr>
            <p:ph idx="1" type="body"/>
          </p:nvPr>
        </p:nvSpPr>
        <p:spPr>
          <a:xfrm>
            <a:off x="4805863" y="8719980"/>
            <a:ext cx="12240425" cy="999064"/>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3200"/>
              <a:buFont typeface="Open Sans"/>
              <a:buNone/>
            </a:pPr>
            <a:r>
              <a:rPr b="1" lang="pt-BR"/>
              <a:t>Nota sobre a terminologia: GAM = MAM + SAM</a:t>
            </a:r>
            <a:endParaRPr b="1" sz="6000"/>
          </a:p>
        </p:txBody>
      </p:sp>
      <p:sp>
        <p:nvSpPr>
          <p:cNvPr id="355" name="Google Shape;355;p34"/>
          <p:cNvSpPr txBox="1"/>
          <p:nvPr/>
        </p:nvSpPr>
        <p:spPr>
          <a:xfrm>
            <a:off x="14048677" y="7177662"/>
            <a:ext cx="3244500" cy="13032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600"/>
              <a:buFont typeface="Arial"/>
              <a:buNone/>
            </a:pPr>
            <a:r>
              <a:rPr b="0" i="0" lang="pt-BR" sz="2600" u="none" cap="none" strike="noStrike">
                <a:solidFill>
                  <a:srgbClr val="000000"/>
                </a:solidFill>
                <a:latin typeface="Open Sans"/>
                <a:ea typeface="Open Sans"/>
                <a:cs typeface="Open Sans"/>
                <a:sym typeface="Open Sans"/>
              </a:rPr>
              <a:t>ver página 238</a:t>
            </a:r>
            <a:br>
              <a:rPr lang="pt-BR" sz="2600">
                <a:latin typeface="Open Sans"/>
                <a:ea typeface="Open Sans"/>
                <a:cs typeface="Open Sans"/>
                <a:sym typeface="Open Sans"/>
              </a:rPr>
            </a:br>
            <a:r>
              <a:rPr lang="pt-BR" sz="2600">
                <a:latin typeface="Open Sans"/>
                <a:ea typeface="Open Sans"/>
                <a:cs typeface="Open Sans"/>
                <a:sym typeface="Open Sans"/>
              </a:rPr>
              <a:t>(versão em português europeu)</a:t>
            </a:r>
            <a:endParaRPr b="0" i="0" sz="1200" u="none" cap="none" strike="noStrike">
              <a:solidFill>
                <a:srgbClr val="000000"/>
              </a:solidFill>
              <a:latin typeface="Arial"/>
              <a:ea typeface="Arial"/>
              <a:cs typeface="Arial"/>
              <a:sym typeface="Arial"/>
            </a:endParaRPr>
          </a:p>
        </p:txBody>
      </p:sp>
      <p:sp>
        <p:nvSpPr>
          <p:cNvPr id="356" name="Google Shape;356;p34"/>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id="357" name="Google Shape;357;p34"/>
          <p:cNvPicPr preferRelativeResize="0"/>
          <p:nvPr/>
        </p:nvPicPr>
        <p:blipFill rotWithShape="1">
          <a:blip r:embed="rId3">
            <a:alphaModFix/>
          </a:blip>
          <a:srcRect b="14454" l="15284" r="14107" t="14648"/>
          <a:stretch/>
        </p:blipFill>
        <p:spPr>
          <a:xfrm>
            <a:off x="14891234" y="4829039"/>
            <a:ext cx="1559383" cy="2217372"/>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pic>
        <p:nvPicPr>
          <p:cNvPr id="358" name="Google Shape;358;p34"/>
          <p:cNvPicPr preferRelativeResize="0"/>
          <p:nvPr/>
        </p:nvPicPr>
        <p:blipFill>
          <a:blip r:embed="rId4">
            <a:alphaModFix/>
          </a:blip>
          <a:stretch>
            <a:fillRect/>
          </a:stretch>
        </p:blipFill>
        <p:spPr>
          <a:xfrm>
            <a:off x="2834950" y="2322275"/>
            <a:ext cx="11538949" cy="5658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pic>
        <p:nvPicPr>
          <p:cNvPr id="363" name="Google Shape;363;p35"/>
          <p:cNvPicPr preferRelativeResize="0"/>
          <p:nvPr/>
        </p:nvPicPr>
        <p:blipFill>
          <a:blip r:embed="rId3">
            <a:alphaModFix/>
          </a:blip>
          <a:stretch>
            <a:fillRect/>
          </a:stretch>
        </p:blipFill>
        <p:spPr>
          <a:xfrm>
            <a:off x="10638673" y="-14857"/>
            <a:ext cx="6800838" cy="9753600"/>
          </a:xfrm>
          <a:prstGeom prst="rect">
            <a:avLst/>
          </a:prstGeom>
          <a:noFill/>
          <a:ln>
            <a:noFill/>
          </a:ln>
        </p:spPr>
      </p:pic>
      <p:sp>
        <p:nvSpPr>
          <p:cNvPr id="364" name="Google Shape;364;p35"/>
          <p:cNvSpPr txBox="1"/>
          <p:nvPr>
            <p:ph idx="1" type="body"/>
          </p:nvPr>
        </p:nvSpPr>
        <p:spPr>
          <a:xfrm>
            <a:off x="392215" y="3826630"/>
            <a:ext cx="11458409" cy="1232918"/>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lang="pt-BR" sz="3600">
                <a:solidFill>
                  <a:srgbClr val="000000"/>
                </a:solidFill>
              </a:rPr>
              <a:t>As deficiências de micronutrientes corrigem-se</a:t>
            </a:r>
            <a:endParaRPr sz="3600"/>
          </a:p>
        </p:txBody>
      </p:sp>
      <p:sp>
        <p:nvSpPr>
          <p:cNvPr id="365" name="Google Shape;365;p35"/>
          <p:cNvSpPr txBox="1"/>
          <p:nvPr/>
        </p:nvSpPr>
        <p:spPr>
          <a:xfrm>
            <a:off x="392225" y="4787375"/>
            <a:ext cx="9907500" cy="35943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3200"/>
              <a:buFont typeface="Open Sans"/>
              <a:buNone/>
            </a:pPr>
            <a:r>
              <a:rPr b="1" i="0" lang="pt-BR" sz="3300" u="none" cap="none" strike="noStrike">
                <a:solidFill>
                  <a:srgbClr val="000000"/>
                </a:solidFill>
                <a:latin typeface="Open Sans"/>
                <a:ea typeface="Open Sans"/>
                <a:cs typeface="Open Sans"/>
                <a:sym typeface="Open Sans"/>
              </a:rPr>
              <a:t>Nota sobre a terminologia</a:t>
            </a:r>
            <a:r>
              <a:rPr b="0" i="0" lang="pt-BR" sz="3300" u="none" cap="none" strike="noStrike">
                <a:solidFill>
                  <a:srgbClr val="000000"/>
                </a:solidFill>
                <a:latin typeface="Open Sans"/>
                <a:ea typeface="Open Sans"/>
                <a:cs typeface="Open Sans"/>
                <a:sym typeface="Open Sans"/>
              </a:rPr>
              <a:t>: as doenças comuns resultantes da deficiência de micronutrientes são:</a:t>
            </a:r>
            <a:endParaRPr b="0" i="0" sz="3300" u="none" cap="none" strike="noStrike">
              <a:solidFill>
                <a:srgbClr val="000000"/>
              </a:solidFill>
              <a:latin typeface="Arial"/>
              <a:ea typeface="Arial"/>
              <a:cs typeface="Arial"/>
              <a:sym typeface="Arial"/>
            </a:endParaRPr>
          </a:p>
          <a:p>
            <a:pPr indent="-6350" lvl="0" marL="0" marR="0" rtl="0" algn="l">
              <a:lnSpc>
                <a:spcPct val="100000"/>
              </a:lnSpc>
              <a:spcBef>
                <a:spcPts val="600"/>
              </a:spcBef>
              <a:spcAft>
                <a:spcPts val="0"/>
              </a:spcAft>
              <a:buClr>
                <a:srgbClr val="000000"/>
              </a:buClr>
              <a:buSzPts val="3300"/>
              <a:buFont typeface="Titillium Web"/>
              <a:buChar char="•"/>
            </a:pPr>
            <a:r>
              <a:rPr b="1" i="0" lang="pt-BR" sz="3300" u="none" cap="none" strike="noStrike">
                <a:solidFill>
                  <a:srgbClr val="000000"/>
                </a:solidFill>
                <a:latin typeface="Open Sans"/>
                <a:ea typeface="Open Sans"/>
                <a:cs typeface="Open Sans"/>
                <a:sym typeface="Open Sans"/>
              </a:rPr>
              <a:t>O escorbuto</a:t>
            </a:r>
            <a:r>
              <a:rPr b="0" i="0" lang="pt-BR" sz="3300" u="none" cap="none" strike="noStrike">
                <a:solidFill>
                  <a:srgbClr val="000000"/>
                </a:solidFill>
                <a:latin typeface="Open Sans"/>
                <a:ea typeface="Open Sans"/>
                <a:cs typeface="Open Sans"/>
                <a:sym typeface="Open Sans"/>
              </a:rPr>
              <a:t> (deficiência de vitamina C)</a:t>
            </a:r>
            <a:endParaRPr b="0" i="0" sz="3300" u="none" cap="none" strike="noStrike">
              <a:solidFill>
                <a:srgbClr val="000000"/>
              </a:solidFill>
              <a:latin typeface="Open Sans"/>
              <a:ea typeface="Open Sans"/>
              <a:cs typeface="Open Sans"/>
              <a:sym typeface="Open Sans"/>
            </a:endParaRPr>
          </a:p>
          <a:p>
            <a:pPr indent="-6350" lvl="0" marL="0" marR="0" rtl="0" algn="l">
              <a:lnSpc>
                <a:spcPct val="100000"/>
              </a:lnSpc>
              <a:spcBef>
                <a:spcPts val="600"/>
              </a:spcBef>
              <a:spcAft>
                <a:spcPts val="0"/>
              </a:spcAft>
              <a:buClr>
                <a:srgbClr val="000000"/>
              </a:buClr>
              <a:buSzPts val="3300"/>
              <a:buFont typeface="Titillium Web"/>
              <a:buChar char="•"/>
            </a:pPr>
            <a:r>
              <a:rPr b="1" i="0" lang="pt-BR" sz="3300" u="none" cap="none" strike="noStrike">
                <a:solidFill>
                  <a:srgbClr val="000000"/>
                </a:solidFill>
                <a:latin typeface="Open Sans"/>
                <a:ea typeface="Open Sans"/>
                <a:cs typeface="Open Sans"/>
                <a:sym typeface="Open Sans"/>
              </a:rPr>
              <a:t>A pelagra</a:t>
            </a:r>
            <a:r>
              <a:rPr b="0" i="0" lang="pt-BR" sz="3300" u="none" cap="none" strike="noStrike">
                <a:solidFill>
                  <a:srgbClr val="000000"/>
                </a:solidFill>
                <a:latin typeface="Open Sans"/>
                <a:ea typeface="Open Sans"/>
                <a:cs typeface="Open Sans"/>
                <a:sym typeface="Open Sans"/>
              </a:rPr>
              <a:t> (falta de niacina) </a:t>
            </a:r>
            <a:endParaRPr b="0" i="0" sz="3300" u="none" cap="none" strike="noStrike">
              <a:solidFill>
                <a:srgbClr val="000000"/>
              </a:solidFill>
              <a:latin typeface="Open Sans"/>
              <a:ea typeface="Open Sans"/>
              <a:cs typeface="Open Sans"/>
              <a:sym typeface="Open Sans"/>
            </a:endParaRPr>
          </a:p>
          <a:p>
            <a:pPr indent="-6350" lvl="0" marL="0" marR="0" rtl="0" algn="l">
              <a:lnSpc>
                <a:spcPct val="100000"/>
              </a:lnSpc>
              <a:spcBef>
                <a:spcPts val="600"/>
              </a:spcBef>
              <a:spcAft>
                <a:spcPts val="0"/>
              </a:spcAft>
              <a:buClr>
                <a:srgbClr val="000000"/>
              </a:buClr>
              <a:buSzPts val="3300"/>
              <a:buFont typeface="Titillium Web"/>
              <a:buChar char="•"/>
            </a:pPr>
            <a:r>
              <a:rPr b="1" i="0" lang="pt-BR" sz="3300" u="none" cap="none" strike="noStrike">
                <a:solidFill>
                  <a:srgbClr val="000000"/>
                </a:solidFill>
                <a:latin typeface="Open Sans"/>
                <a:ea typeface="Open Sans"/>
                <a:cs typeface="Open Sans"/>
                <a:sym typeface="Open Sans"/>
              </a:rPr>
              <a:t>O berib</a:t>
            </a:r>
            <a:r>
              <a:rPr b="1" lang="pt-BR" sz="3300">
                <a:latin typeface="Open Sans"/>
                <a:ea typeface="Open Sans"/>
                <a:cs typeface="Open Sans"/>
                <a:sym typeface="Open Sans"/>
              </a:rPr>
              <a:t>é</a:t>
            </a:r>
            <a:r>
              <a:rPr b="1" i="0" lang="pt-BR" sz="3300" u="none" cap="none" strike="noStrike">
                <a:solidFill>
                  <a:srgbClr val="000000"/>
                </a:solidFill>
                <a:latin typeface="Open Sans"/>
                <a:ea typeface="Open Sans"/>
                <a:cs typeface="Open Sans"/>
                <a:sym typeface="Open Sans"/>
              </a:rPr>
              <a:t>ri </a:t>
            </a:r>
            <a:r>
              <a:rPr b="0" i="0" lang="pt-BR" sz="3300" u="none" cap="none" strike="noStrike">
                <a:solidFill>
                  <a:srgbClr val="000000"/>
                </a:solidFill>
                <a:latin typeface="Open Sans"/>
                <a:ea typeface="Open Sans"/>
                <a:cs typeface="Open Sans"/>
                <a:sym typeface="Open Sans"/>
              </a:rPr>
              <a:t>(falta de tiamina) </a:t>
            </a:r>
            <a:endParaRPr b="0" i="0" sz="3300" u="none" cap="none" strike="noStrike">
              <a:solidFill>
                <a:srgbClr val="000000"/>
              </a:solidFill>
              <a:latin typeface="Open Sans"/>
              <a:ea typeface="Open Sans"/>
              <a:cs typeface="Open Sans"/>
              <a:sym typeface="Open Sans"/>
            </a:endParaRPr>
          </a:p>
          <a:p>
            <a:pPr indent="-6350" lvl="0" marL="0" marR="0" rtl="0" algn="l">
              <a:lnSpc>
                <a:spcPct val="100000"/>
              </a:lnSpc>
              <a:spcBef>
                <a:spcPts val="600"/>
              </a:spcBef>
              <a:spcAft>
                <a:spcPts val="0"/>
              </a:spcAft>
              <a:buClr>
                <a:srgbClr val="000000"/>
              </a:buClr>
              <a:buSzPts val="3300"/>
              <a:buFont typeface="Titillium Web"/>
              <a:buChar char="•"/>
            </a:pPr>
            <a:r>
              <a:rPr b="1" i="0" lang="pt-BR" sz="3300" u="none" cap="none" strike="noStrike">
                <a:solidFill>
                  <a:srgbClr val="000000"/>
                </a:solidFill>
                <a:latin typeface="Open Sans"/>
                <a:ea typeface="Open Sans"/>
                <a:cs typeface="Open Sans"/>
                <a:sym typeface="Open Sans"/>
              </a:rPr>
              <a:t>A arriboflavinose </a:t>
            </a:r>
            <a:r>
              <a:rPr b="0" i="0" lang="pt-BR" sz="3300" u="none" cap="none" strike="noStrike">
                <a:solidFill>
                  <a:srgbClr val="000000"/>
                </a:solidFill>
                <a:latin typeface="Open Sans"/>
                <a:ea typeface="Open Sans"/>
                <a:cs typeface="Open Sans"/>
                <a:sym typeface="Open Sans"/>
              </a:rPr>
              <a:t>(deficiência de riboflavina)</a:t>
            </a:r>
            <a:endParaRPr b="0" i="0" sz="3300" u="none" cap="none" strike="noStrike">
              <a:solidFill>
                <a:srgbClr val="000000"/>
              </a:solidFill>
              <a:latin typeface="Open Sans"/>
              <a:ea typeface="Open Sans"/>
              <a:cs typeface="Open Sans"/>
              <a:sym typeface="Open Sans"/>
            </a:endParaRPr>
          </a:p>
        </p:txBody>
      </p:sp>
      <p:sp>
        <p:nvSpPr>
          <p:cNvPr id="366" name="Google Shape;366;p35"/>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367" name="Google Shape;367;p35"/>
          <p:cNvSpPr txBox="1"/>
          <p:nvPr>
            <p:ph idx="3" type="body"/>
          </p:nvPr>
        </p:nvSpPr>
        <p:spPr>
          <a:xfrm>
            <a:off x="11323116" y="9252160"/>
            <a:ext cx="6549451" cy="406401"/>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B297"/>
              </a:buClr>
              <a:buSzPts val="2000"/>
              <a:buFont typeface="Open Sans"/>
              <a:buNone/>
            </a:pPr>
            <a:r>
              <a:rPr lang="pt-BR" sz="2000">
                <a:solidFill>
                  <a:srgbClr val="00B297"/>
                </a:solidFill>
                <a:latin typeface="Open Sans"/>
                <a:ea typeface="Open Sans"/>
                <a:cs typeface="Open Sans"/>
                <a:sym typeface="Open Sans"/>
              </a:rPr>
              <a:t>IFRC/José Cendon</a:t>
            </a:r>
            <a:endParaRPr sz="2000">
              <a:solidFill>
                <a:srgbClr val="00B297"/>
              </a:solidFill>
              <a:latin typeface="Open Sans"/>
              <a:ea typeface="Open Sans"/>
              <a:cs typeface="Open Sans"/>
              <a:sym typeface="Open Sans"/>
            </a:endParaRPr>
          </a:p>
        </p:txBody>
      </p:sp>
      <p:sp>
        <p:nvSpPr>
          <p:cNvPr id="368" name="Google Shape;368;p35"/>
          <p:cNvSpPr txBox="1"/>
          <p:nvPr/>
        </p:nvSpPr>
        <p:spPr>
          <a:xfrm>
            <a:off x="355639" y="104803"/>
            <a:ext cx="10059968" cy="1988692"/>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5800"/>
              <a:buFont typeface="Arial"/>
              <a:buNone/>
            </a:pPr>
            <a:r>
              <a:rPr b="1" i="0" lang="pt-BR" sz="5800" u="none" cap="none" strike="noStrike">
                <a:solidFill>
                  <a:srgbClr val="000000"/>
                </a:solidFill>
                <a:latin typeface="Open Sans"/>
                <a:ea typeface="Open Sans"/>
                <a:cs typeface="Open Sans"/>
                <a:sym typeface="Open Sans"/>
              </a:rPr>
              <a:t>Deficiências de Micronutrientes</a:t>
            </a:r>
            <a:br>
              <a:rPr b="1" i="0" lang="pt-BR" sz="5800" u="none" cap="none" strike="noStrike">
                <a:solidFill>
                  <a:srgbClr val="000000"/>
                </a:solidFill>
                <a:latin typeface="Open Sans"/>
                <a:ea typeface="Open Sans"/>
                <a:cs typeface="Open Sans"/>
                <a:sym typeface="Open Sans"/>
              </a:rPr>
            </a:br>
            <a:r>
              <a:rPr b="1" i="0" lang="pt-BR" sz="5800" u="none" cap="none" strike="noStrike">
                <a:solidFill>
                  <a:srgbClr val="000000"/>
                </a:solidFill>
                <a:latin typeface="Open Sans"/>
                <a:ea typeface="Open Sans"/>
                <a:cs typeface="Open Sans"/>
                <a:sym typeface="Open Sans"/>
              </a:rPr>
              <a:t>Norma 3: Deficiência de micronutrientes</a:t>
            </a:r>
            <a:endParaRPr b="1" i="0" sz="5800" u="none" cap="none" strike="noStrike">
              <a:solidFill>
                <a:srgbClr val="000000"/>
              </a:solidFill>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36"/>
          <p:cNvSpPr txBox="1"/>
          <p:nvPr>
            <p:ph type="title"/>
          </p:nvPr>
        </p:nvSpPr>
        <p:spPr>
          <a:xfrm>
            <a:off x="247650" y="0"/>
            <a:ext cx="16687800" cy="16287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6000"/>
              <a:t>Controlar a deficiência de micronutrientes</a:t>
            </a:r>
            <a:br>
              <a:rPr lang="pt-BR"/>
            </a:br>
            <a:endParaRPr/>
          </a:p>
        </p:txBody>
      </p:sp>
      <p:sp>
        <p:nvSpPr>
          <p:cNvPr id="374" name="Google Shape;374;p36"/>
          <p:cNvSpPr txBox="1"/>
          <p:nvPr>
            <p:ph idx="1" type="body"/>
          </p:nvPr>
        </p:nvSpPr>
        <p:spPr>
          <a:xfrm>
            <a:off x="588975" y="1482471"/>
            <a:ext cx="16422599" cy="6853200"/>
          </a:xfrm>
          <a:prstGeom prst="rect">
            <a:avLst/>
          </a:prstGeom>
          <a:noFill/>
          <a:ln>
            <a:noFill/>
          </a:ln>
        </p:spPr>
        <p:txBody>
          <a:bodyPr anchorCtr="0" anchor="t" bIns="50800" lIns="50800" spcFirstLastPara="1" rIns="50800" wrap="square" tIns="50800">
            <a:normAutofit lnSpcReduction="10000"/>
          </a:bodyPr>
          <a:lstStyle/>
          <a:p>
            <a:pPr indent="0" lvl="0" marL="0" rtl="0" algn="l">
              <a:lnSpc>
                <a:spcPct val="100000"/>
              </a:lnSpc>
              <a:spcBef>
                <a:spcPts val="0"/>
              </a:spcBef>
              <a:spcAft>
                <a:spcPts val="0"/>
              </a:spcAft>
              <a:buClr>
                <a:srgbClr val="292929"/>
              </a:buClr>
              <a:buSzPts val="2700"/>
              <a:buFont typeface="Open Sans"/>
              <a:buNone/>
            </a:pPr>
            <a:r>
              <a:rPr lang="pt-BR">
                <a:solidFill>
                  <a:srgbClr val="292929"/>
                </a:solidFill>
              </a:rPr>
              <a:t>Existem três abordagens para controlar as deficiências de micronutrientes:</a:t>
            </a:r>
            <a:endParaRPr/>
          </a:p>
          <a:p>
            <a:pPr indent="-295275" lvl="0" marL="1082675" rtl="0" algn="l">
              <a:lnSpc>
                <a:spcPct val="100000"/>
              </a:lnSpc>
              <a:spcBef>
                <a:spcPts val="2667"/>
              </a:spcBef>
              <a:spcAft>
                <a:spcPts val="0"/>
              </a:spcAft>
              <a:buClr>
                <a:srgbClr val="292929"/>
              </a:buClr>
              <a:buSzPts val="2700"/>
              <a:buFont typeface="Open Sans"/>
              <a:buChar char="•"/>
            </a:pPr>
            <a:r>
              <a:rPr b="1" lang="pt-BR"/>
              <a:t>A s</a:t>
            </a:r>
            <a:r>
              <a:rPr b="1" lang="pt-BR">
                <a:solidFill>
                  <a:srgbClr val="292929"/>
                </a:solidFill>
              </a:rPr>
              <a:t>uplementação</a:t>
            </a:r>
            <a:endParaRPr/>
          </a:p>
          <a:p>
            <a:pPr indent="-295275" lvl="0" marL="1082675" rtl="0" algn="l">
              <a:lnSpc>
                <a:spcPct val="100000"/>
              </a:lnSpc>
              <a:spcBef>
                <a:spcPts val="2667"/>
              </a:spcBef>
              <a:spcAft>
                <a:spcPts val="0"/>
              </a:spcAft>
              <a:buClr>
                <a:srgbClr val="292929"/>
              </a:buClr>
              <a:buSzPts val="2700"/>
              <a:buFont typeface="Open Sans"/>
              <a:buChar char="•"/>
            </a:pPr>
            <a:r>
              <a:rPr b="1" lang="pt-BR"/>
              <a:t>O e</a:t>
            </a:r>
            <a:r>
              <a:rPr b="1" lang="pt-BR">
                <a:solidFill>
                  <a:srgbClr val="292929"/>
                </a:solidFill>
              </a:rPr>
              <a:t>nriquecimento</a:t>
            </a:r>
            <a:endParaRPr/>
          </a:p>
          <a:p>
            <a:pPr indent="-295275" lvl="0" marL="1082675" rtl="0" algn="l">
              <a:lnSpc>
                <a:spcPct val="100000"/>
              </a:lnSpc>
              <a:spcBef>
                <a:spcPts val="2667"/>
              </a:spcBef>
              <a:spcAft>
                <a:spcPts val="0"/>
              </a:spcAft>
              <a:buClr>
                <a:srgbClr val="292929"/>
              </a:buClr>
              <a:buSzPts val="2700"/>
              <a:buFont typeface="Open Sans"/>
              <a:buChar char="•"/>
            </a:pPr>
            <a:r>
              <a:rPr b="1" lang="pt-BR"/>
              <a:t>As a</a:t>
            </a:r>
            <a:r>
              <a:rPr b="1" lang="pt-BR">
                <a:solidFill>
                  <a:srgbClr val="292929"/>
                </a:solidFill>
              </a:rPr>
              <a:t>bordagens baseadas em alimentos</a:t>
            </a:r>
            <a:r>
              <a:rPr lang="pt-BR">
                <a:solidFill>
                  <a:srgbClr val="292929"/>
                </a:solidFill>
              </a:rPr>
              <a:t> </a:t>
            </a:r>
            <a:br>
              <a:rPr lang="pt-BR">
                <a:solidFill>
                  <a:srgbClr val="292929"/>
                </a:solidFill>
              </a:rPr>
            </a:br>
            <a:endParaRPr/>
          </a:p>
          <a:p>
            <a:pPr indent="0" lvl="0" marL="0" rtl="0" algn="l">
              <a:lnSpc>
                <a:spcPct val="100000"/>
              </a:lnSpc>
              <a:spcBef>
                <a:spcPts val="2667"/>
              </a:spcBef>
              <a:spcAft>
                <a:spcPts val="0"/>
              </a:spcAft>
              <a:buClr>
                <a:srgbClr val="292929"/>
              </a:buClr>
              <a:buSzPts val="2700"/>
              <a:buFont typeface="Open Sans"/>
              <a:buNone/>
            </a:pPr>
            <a:r>
              <a:rPr lang="pt-BR">
                <a:solidFill>
                  <a:srgbClr val="292929"/>
                </a:solidFill>
              </a:rPr>
              <a:t>Embora as três abordagens sejam </a:t>
            </a:r>
            <a:r>
              <a:rPr lang="pt-BR"/>
              <a:t>utilizadas</a:t>
            </a:r>
            <a:r>
              <a:rPr lang="pt-BR">
                <a:solidFill>
                  <a:srgbClr val="292929"/>
                </a:solidFill>
              </a:rPr>
              <a:t> </a:t>
            </a:r>
            <a:r>
              <a:rPr lang="pt-BR"/>
              <a:t>n</a:t>
            </a:r>
            <a:r>
              <a:rPr lang="pt-BR">
                <a:solidFill>
                  <a:srgbClr val="292929"/>
                </a:solidFill>
              </a:rPr>
              <a:t>uma crise, </a:t>
            </a:r>
            <a:br>
              <a:rPr lang="pt-BR"/>
            </a:br>
            <a:r>
              <a:rPr lang="pt-BR">
                <a:solidFill>
                  <a:srgbClr val="292929"/>
                </a:solidFill>
              </a:rPr>
              <a:t>a mais comum e a mais amplamente </a:t>
            </a:r>
            <a:r>
              <a:rPr lang="pt-BR"/>
              <a:t>utilizada</a:t>
            </a:r>
            <a:r>
              <a:rPr lang="pt-BR">
                <a:solidFill>
                  <a:srgbClr val="292929"/>
                </a:solidFill>
              </a:rPr>
              <a:t> </a:t>
            </a:r>
            <a:br>
              <a:rPr lang="pt-BR">
                <a:solidFill>
                  <a:srgbClr val="292929"/>
                </a:solidFill>
              </a:rPr>
            </a:br>
            <a:r>
              <a:rPr lang="pt-BR">
                <a:solidFill>
                  <a:srgbClr val="292929"/>
                </a:solidFill>
              </a:rPr>
              <a:t>é a suplementação.</a:t>
            </a:r>
            <a:endParaRPr/>
          </a:p>
          <a:p>
            <a:pPr indent="0" lvl="0" marL="0" rtl="0" algn="l">
              <a:lnSpc>
                <a:spcPct val="100000"/>
              </a:lnSpc>
              <a:spcBef>
                <a:spcPts val="2667"/>
              </a:spcBef>
              <a:spcAft>
                <a:spcPts val="0"/>
              </a:spcAft>
              <a:buClr>
                <a:srgbClr val="292929"/>
              </a:buClr>
              <a:buSzPts val="2700"/>
              <a:buFont typeface="Open Sans"/>
              <a:buNone/>
            </a:pPr>
            <a:r>
              <a:t/>
            </a:r>
            <a:endParaRPr sz="3600">
              <a:solidFill>
                <a:srgbClr val="292929"/>
              </a:solidFill>
            </a:endParaRPr>
          </a:p>
          <a:p>
            <a:pPr indent="-105848" lvl="0" marL="296348" rtl="0" algn="l">
              <a:lnSpc>
                <a:spcPct val="100000"/>
              </a:lnSpc>
              <a:spcBef>
                <a:spcPts val="2667"/>
              </a:spcBef>
              <a:spcAft>
                <a:spcPts val="0"/>
              </a:spcAft>
              <a:buClr>
                <a:srgbClr val="292929"/>
              </a:buClr>
              <a:buSzPts val="3000"/>
              <a:buFont typeface="Open Sans"/>
              <a:buNone/>
            </a:pPr>
            <a:r>
              <a:t/>
            </a:r>
            <a:endParaRPr>
              <a:solidFill>
                <a:srgbClr val="292929"/>
              </a:solidFill>
            </a:endParaRPr>
          </a:p>
        </p:txBody>
      </p:sp>
      <p:sp>
        <p:nvSpPr>
          <p:cNvPr id="375" name="Google Shape;375;p36"/>
          <p:cNvSpPr txBox="1"/>
          <p:nvPr/>
        </p:nvSpPr>
        <p:spPr>
          <a:xfrm>
            <a:off x="13923819" y="8855516"/>
            <a:ext cx="3244500" cy="5334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800"/>
              <a:buFont typeface="Arial"/>
              <a:buNone/>
            </a:pPr>
            <a:r>
              <a:rPr b="0" i="0" lang="pt-BR" sz="2800" u="none" cap="none" strike="noStrike">
                <a:solidFill>
                  <a:srgbClr val="000000"/>
                </a:solidFill>
                <a:latin typeface="Open Sans"/>
                <a:ea typeface="Open Sans"/>
                <a:cs typeface="Open Sans"/>
                <a:sym typeface="Open Sans"/>
              </a:rPr>
              <a:t>(ver página 191)</a:t>
            </a:r>
            <a:endParaRPr b="0" i="0" sz="1400" u="none" cap="none" strike="noStrike">
              <a:solidFill>
                <a:srgbClr val="000000"/>
              </a:solidFill>
              <a:latin typeface="Arial"/>
              <a:ea typeface="Arial"/>
              <a:cs typeface="Arial"/>
              <a:sym typeface="Arial"/>
            </a:endParaRPr>
          </a:p>
        </p:txBody>
      </p:sp>
      <p:sp>
        <p:nvSpPr>
          <p:cNvPr id="376" name="Google Shape;376;p36"/>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id="377" name="Google Shape;377;p36"/>
          <p:cNvPicPr preferRelativeResize="0"/>
          <p:nvPr/>
        </p:nvPicPr>
        <p:blipFill rotWithShape="1">
          <a:blip r:embed="rId3">
            <a:alphaModFix/>
          </a:blip>
          <a:srcRect b="14454" l="15284" r="14107" t="14648"/>
          <a:stretch/>
        </p:blipFill>
        <p:spPr>
          <a:xfrm>
            <a:off x="14766377" y="6528415"/>
            <a:ext cx="1559383" cy="2217373"/>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pic>
        <p:nvPicPr>
          <p:cNvPr id="382" name="Google Shape;382;p37"/>
          <p:cNvPicPr preferRelativeResize="0"/>
          <p:nvPr/>
        </p:nvPicPr>
        <p:blipFill>
          <a:blip r:embed="rId3">
            <a:alphaModFix/>
          </a:blip>
          <a:stretch>
            <a:fillRect/>
          </a:stretch>
        </p:blipFill>
        <p:spPr>
          <a:xfrm>
            <a:off x="10597950" y="0"/>
            <a:ext cx="6815964" cy="9775276"/>
          </a:xfrm>
          <a:prstGeom prst="rect">
            <a:avLst/>
          </a:prstGeom>
          <a:noFill/>
          <a:ln>
            <a:noFill/>
          </a:ln>
        </p:spPr>
      </p:pic>
      <p:sp>
        <p:nvSpPr>
          <p:cNvPr id="383" name="Google Shape;383;p37"/>
          <p:cNvSpPr txBox="1"/>
          <p:nvPr>
            <p:ph type="title"/>
          </p:nvPr>
        </p:nvSpPr>
        <p:spPr>
          <a:xfrm>
            <a:off x="338150" y="133350"/>
            <a:ext cx="10415700" cy="17901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706"/>
              <a:buNone/>
            </a:pPr>
            <a:r>
              <a:rPr lang="pt-BR" sz="5800">
                <a:latin typeface="Open Sans"/>
                <a:ea typeface="Open Sans"/>
                <a:cs typeface="Open Sans"/>
                <a:sym typeface="Open Sans"/>
              </a:rPr>
              <a:t>A alimentação dos lactentes e das crianças pequenas  </a:t>
            </a:r>
            <a:endParaRPr sz="5800">
              <a:latin typeface="Open Sans"/>
              <a:ea typeface="Open Sans"/>
              <a:cs typeface="Open Sans"/>
              <a:sym typeface="Open Sans"/>
            </a:endParaRPr>
          </a:p>
          <a:p>
            <a:pPr indent="0" lvl="0" marL="0" rtl="0" algn="l">
              <a:lnSpc>
                <a:spcPct val="100000"/>
              </a:lnSpc>
              <a:spcBef>
                <a:spcPts val="0"/>
              </a:spcBef>
              <a:spcAft>
                <a:spcPts val="0"/>
              </a:spcAft>
              <a:buSzPts val="1821"/>
              <a:buNone/>
            </a:pPr>
            <a:r>
              <a:rPr lang="pt-BR" sz="5800">
                <a:latin typeface="Open Sans"/>
                <a:ea typeface="Open Sans"/>
                <a:cs typeface="Open Sans"/>
                <a:sym typeface="Open Sans"/>
              </a:rPr>
              <a:t>Norma 4.1: Orientação e coordenação de políticas</a:t>
            </a:r>
            <a:endParaRPr sz="5800">
              <a:latin typeface="Open Sans"/>
              <a:ea typeface="Open Sans"/>
              <a:cs typeface="Open Sans"/>
              <a:sym typeface="Open Sans"/>
            </a:endParaRPr>
          </a:p>
        </p:txBody>
      </p:sp>
      <p:sp>
        <p:nvSpPr>
          <p:cNvPr id="384" name="Google Shape;384;p37"/>
          <p:cNvSpPr txBox="1"/>
          <p:nvPr>
            <p:ph idx="1" type="body"/>
          </p:nvPr>
        </p:nvSpPr>
        <p:spPr>
          <a:xfrm>
            <a:off x="338150" y="4943875"/>
            <a:ext cx="10116900" cy="35862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292929"/>
              </a:buClr>
              <a:buSzPts val="4800"/>
              <a:buFont typeface="Open Sans"/>
              <a:buNone/>
            </a:pPr>
            <a:r>
              <a:rPr lang="pt-BR" sz="4100"/>
              <a:t>A orientação e a coordenação de políticas garantem que a alimentação dos lactentes e das crianças pequenas seja segura, oportuna e adequada.</a:t>
            </a:r>
            <a:endParaRPr sz="4100"/>
          </a:p>
        </p:txBody>
      </p:sp>
      <p:sp>
        <p:nvSpPr>
          <p:cNvPr id="385" name="Google Shape;385;p37"/>
          <p:cNvSpPr txBox="1"/>
          <p:nvPr>
            <p:ph idx="3" type="body"/>
          </p:nvPr>
        </p:nvSpPr>
        <p:spPr>
          <a:xfrm>
            <a:off x="11763456" y="9294318"/>
            <a:ext cx="6548400" cy="406500"/>
          </a:xfrm>
          <a:prstGeom prst="rect">
            <a:avLst/>
          </a:prstGeom>
          <a:noFill/>
          <a:ln>
            <a:noFill/>
          </a:ln>
        </p:spPr>
        <p:txBody>
          <a:bodyPr anchorCtr="0" anchor="t" bIns="50800" lIns="50800" spcFirstLastPara="1" rIns="50800" wrap="square" tIns="50800">
            <a:normAutofit/>
          </a:bodyPr>
          <a:lstStyle/>
          <a:p>
            <a:pPr indent="0" lvl="0" marL="0" rtl="0" algn="l">
              <a:lnSpc>
                <a:spcPct val="80000"/>
              </a:lnSpc>
              <a:spcBef>
                <a:spcPts val="0"/>
              </a:spcBef>
              <a:spcAft>
                <a:spcPts val="0"/>
              </a:spcAft>
              <a:buClr>
                <a:srgbClr val="00A585"/>
              </a:buClr>
              <a:buSzPts val="2500"/>
              <a:buFont typeface="Open Sans"/>
              <a:buNone/>
            </a:pPr>
            <a:r>
              <a:rPr b="0" lang="pt-BR" sz="2500"/>
              <a:t>CARE Haiti</a:t>
            </a:r>
            <a:endParaRPr b="0"/>
          </a:p>
          <a:p>
            <a:pPr indent="0" lvl="0" marL="0" rtl="0" algn="l">
              <a:lnSpc>
                <a:spcPct val="80000"/>
              </a:lnSpc>
              <a:spcBef>
                <a:spcPts val="0"/>
              </a:spcBef>
              <a:spcAft>
                <a:spcPts val="0"/>
              </a:spcAft>
              <a:buClr>
                <a:srgbClr val="00A585"/>
              </a:buClr>
              <a:buSzPts val="2500"/>
              <a:buFont typeface="Open Sans"/>
              <a:buNone/>
            </a:pPr>
            <a:r>
              <a:t/>
            </a:r>
            <a:endParaRPr sz="2500">
              <a:latin typeface="Open Sans"/>
              <a:ea typeface="Open Sans"/>
              <a:cs typeface="Open Sans"/>
              <a:sym typeface="Open Sans"/>
            </a:endParaRPr>
          </a:p>
        </p:txBody>
      </p:sp>
      <p:sp>
        <p:nvSpPr>
          <p:cNvPr id="386" name="Google Shape;386;p37"/>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38"/>
          <p:cNvSpPr txBox="1"/>
          <p:nvPr>
            <p:ph type="title"/>
          </p:nvPr>
        </p:nvSpPr>
        <p:spPr>
          <a:xfrm>
            <a:off x="355600" y="120650"/>
            <a:ext cx="10077000" cy="2772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87"/>
              <a:buNone/>
            </a:pPr>
            <a:r>
              <a:rPr lang="pt-BR" sz="5800">
                <a:latin typeface="Open Sans"/>
                <a:ea typeface="Open Sans"/>
                <a:cs typeface="Open Sans"/>
                <a:sym typeface="Open Sans"/>
              </a:rPr>
              <a:t>Segurança Alimentar  </a:t>
            </a:r>
            <a:endParaRPr sz="5800">
              <a:latin typeface="Open Sans"/>
              <a:ea typeface="Open Sans"/>
              <a:cs typeface="Open Sans"/>
              <a:sym typeface="Open Sans"/>
            </a:endParaRPr>
          </a:p>
          <a:p>
            <a:pPr indent="0" lvl="0" marL="0" rtl="0" algn="l">
              <a:lnSpc>
                <a:spcPct val="100000"/>
              </a:lnSpc>
              <a:spcBef>
                <a:spcPts val="0"/>
              </a:spcBef>
              <a:spcAft>
                <a:spcPts val="0"/>
              </a:spcAft>
              <a:buSzPts val="1637"/>
              <a:buNone/>
            </a:pPr>
            <a:r>
              <a:rPr lang="pt-BR" sz="5800">
                <a:latin typeface="Open Sans"/>
                <a:ea typeface="Open Sans"/>
                <a:cs typeface="Open Sans"/>
                <a:sym typeface="Open Sans"/>
              </a:rPr>
              <a:t>Norma 5:</a:t>
            </a:r>
            <a:endParaRPr sz="5800">
              <a:latin typeface="Open Sans"/>
              <a:ea typeface="Open Sans"/>
              <a:cs typeface="Open Sans"/>
              <a:sym typeface="Open Sans"/>
            </a:endParaRPr>
          </a:p>
          <a:p>
            <a:pPr indent="0" lvl="0" marL="0" rtl="0" algn="l">
              <a:lnSpc>
                <a:spcPct val="100000"/>
              </a:lnSpc>
              <a:spcBef>
                <a:spcPts val="0"/>
              </a:spcBef>
              <a:spcAft>
                <a:spcPts val="0"/>
              </a:spcAft>
              <a:buSzPts val="1637"/>
              <a:buNone/>
            </a:pPr>
            <a:r>
              <a:rPr lang="pt-BR" sz="5800">
                <a:latin typeface="Open Sans"/>
                <a:ea typeface="Open Sans"/>
                <a:cs typeface="Open Sans"/>
                <a:sym typeface="Open Sans"/>
              </a:rPr>
              <a:t>Segurança alimentar geral</a:t>
            </a:r>
            <a:endParaRPr sz="5800">
              <a:latin typeface="Open Sans"/>
              <a:ea typeface="Open Sans"/>
              <a:cs typeface="Open Sans"/>
              <a:sym typeface="Open Sans"/>
            </a:endParaRPr>
          </a:p>
        </p:txBody>
      </p:sp>
      <p:sp>
        <p:nvSpPr>
          <p:cNvPr id="392" name="Google Shape;392;p38"/>
          <p:cNvSpPr txBox="1"/>
          <p:nvPr>
            <p:ph idx="1" type="body"/>
          </p:nvPr>
        </p:nvSpPr>
        <p:spPr>
          <a:xfrm>
            <a:off x="338852" y="3336750"/>
            <a:ext cx="10077000" cy="6135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800"/>
              <a:buFont typeface="Open Sans"/>
              <a:buNone/>
            </a:pPr>
            <a:r>
              <a:rPr lang="pt-BR">
                <a:solidFill>
                  <a:srgbClr val="000000"/>
                </a:solidFill>
              </a:rPr>
              <a:t>As pessoas recebem assistência alimentar que assegura a sua sobrevivência, defende a sua dignidade, previne o desgaste dos seus bens e cria </a:t>
            </a:r>
            <a:r>
              <a:rPr b="1" lang="pt-BR">
                <a:solidFill>
                  <a:srgbClr val="000000"/>
                </a:solidFill>
              </a:rPr>
              <a:t>resiliência</a:t>
            </a:r>
            <a:r>
              <a:rPr lang="pt-BR">
                <a:solidFill>
                  <a:srgbClr val="000000"/>
                </a:solidFill>
              </a:rPr>
              <a:t>.</a:t>
            </a:r>
            <a:endParaRPr/>
          </a:p>
          <a:p>
            <a:pPr indent="0" lvl="0" marL="0" rtl="0" algn="l">
              <a:lnSpc>
                <a:spcPct val="100000"/>
              </a:lnSpc>
              <a:spcBef>
                <a:spcPts val="2663"/>
              </a:spcBef>
              <a:spcAft>
                <a:spcPts val="0"/>
              </a:spcAft>
              <a:buClr>
                <a:srgbClr val="000000"/>
              </a:buClr>
              <a:buSzPts val="4400"/>
              <a:buFont typeface="Open Sans"/>
              <a:buNone/>
            </a:pPr>
            <a:r>
              <a:rPr b="1" lang="pt-BR">
                <a:solidFill>
                  <a:srgbClr val="000000"/>
                </a:solidFill>
              </a:rPr>
              <a:t>Como é que a assistência alimentar pode criar resiliência?</a:t>
            </a:r>
            <a:endParaRPr/>
          </a:p>
          <a:p>
            <a:pPr indent="0" lvl="0" marL="0" rtl="0" algn="l">
              <a:lnSpc>
                <a:spcPct val="100000"/>
              </a:lnSpc>
              <a:spcBef>
                <a:spcPts val="2663"/>
              </a:spcBef>
              <a:spcAft>
                <a:spcPts val="0"/>
              </a:spcAft>
              <a:buClr>
                <a:srgbClr val="292929"/>
              </a:buClr>
              <a:buSzPts val="4400"/>
              <a:buFont typeface="Open Sans"/>
              <a:buNone/>
            </a:pPr>
            <a:r>
              <a:t/>
            </a:r>
            <a:endParaRPr b="1" sz="4400">
              <a:solidFill>
                <a:srgbClr val="000000"/>
              </a:solidFill>
            </a:endParaRPr>
          </a:p>
        </p:txBody>
      </p:sp>
      <p:pic>
        <p:nvPicPr>
          <p:cNvPr id="393" name="Google Shape;393;p38"/>
          <p:cNvPicPr preferRelativeResize="0"/>
          <p:nvPr/>
        </p:nvPicPr>
        <p:blipFill>
          <a:blip r:embed="rId3">
            <a:alphaModFix/>
          </a:blip>
          <a:stretch>
            <a:fillRect/>
          </a:stretch>
        </p:blipFill>
        <p:spPr>
          <a:xfrm>
            <a:off x="10581510" y="10025"/>
            <a:ext cx="6800857" cy="9753600"/>
          </a:xfrm>
          <a:prstGeom prst="rect">
            <a:avLst/>
          </a:prstGeom>
          <a:noFill/>
          <a:ln>
            <a:noFill/>
          </a:ln>
        </p:spPr>
      </p:pic>
      <p:sp>
        <p:nvSpPr>
          <p:cNvPr id="394" name="Google Shape;394;p38"/>
          <p:cNvSpPr txBox="1"/>
          <p:nvPr>
            <p:ph idx="3" type="body"/>
          </p:nvPr>
        </p:nvSpPr>
        <p:spPr>
          <a:xfrm>
            <a:off x="7297764" y="9281832"/>
            <a:ext cx="6548400" cy="727800"/>
          </a:xfrm>
          <a:prstGeom prst="rect">
            <a:avLst/>
          </a:prstGeom>
          <a:noFill/>
          <a:ln>
            <a:noFill/>
          </a:ln>
        </p:spPr>
        <p:txBody>
          <a:bodyPr anchorCtr="0" anchor="t" bIns="50800" lIns="50800" spcFirstLastPara="1" rIns="50800" wrap="square" tIns="50800">
            <a:normAutofit/>
          </a:bodyPr>
          <a:lstStyle/>
          <a:p>
            <a:pPr indent="0" lvl="0" marL="0" rtl="0" algn="l">
              <a:lnSpc>
                <a:spcPct val="80000"/>
              </a:lnSpc>
              <a:spcBef>
                <a:spcPts val="0"/>
              </a:spcBef>
              <a:spcAft>
                <a:spcPts val="0"/>
              </a:spcAft>
              <a:buClr>
                <a:srgbClr val="00A585"/>
              </a:buClr>
              <a:buSzPts val="2500"/>
              <a:buFont typeface="Open Sans"/>
              <a:buNone/>
            </a:pPr>
            <a:r>
              <a:rPr b="0" lang="pt-BR" sz="2100">
                <a:latin typeface="Open Sans"/>
                <a:ea typeface="Open Sans"/>
                <a:cs typeface="Open Sans"/>
                <a:sym typeface="Open Sans"/>
              </a:rPr>
              <a:t>Federação Luterana Mundial/Abduleh Birro Hasan</a:t>
            </a:r>
            <a:endParaRPr b="0" sz="3600">
              <a:latin typeface="Open Sans"/>
              <a:ea typeface="Open Sans"/>
              <a:cs typeface="Open Sans"/>
              <a:sym typeface="Open Sans"/>
            </a:endParaRPr>
          </a:p>
        </p:txBody>
      </p:sp>
      <p:sp>
        <p:nvSpPr>
          <p:cNvPr id="395" name="Google Shape;395;p38"/>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id="400" name="Google Shape;400;p39"/>
          <p:cNvPicPr preferRelativeResize="0"/>
          <p:nvPr/>
        </p:nvPicPr>
        <p:blipFill>
          <a:blip r:embed="rId3">
            <a:alphaModFix/>
          </a:blip>
          <a:stretch>
            <a:fillRect/>
          </a:stretch>
        </p:blipFill>
        <p:spPr>
          <a:xfrm>
            <a:off x="10590775" y="-3143"/>
            <a:ext cx="6800845" cy="9753600"/>
          </a:xfrm>
          <a:prstGeom prst="rect">
            <a:avLst/>
          </a:prstGeom>
          <a:noFill/>
          <a:ln>
            <a:noFill/>
          </a:ln>
        </p:spPr>
      </p:pic>
      <p:sp>
        <p:nvSpPr>
          <p:cNvPr id="401" name="Google Shape;401;p39"/>
          <p:cNvSpPr txBox="1"/>
          <p:nvPr>
            <p:ph idx="1" type="body"/>
          </p:nvPr>
        </p:nvSpPr>
        <p:spPr>
          <a:xfrm>
            <a:off x="409180" y="4142075"/>
            <a:ext cx="10138200" cy="35739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4800"/>
              <a:buFont typeface="Open Sans"/>
              <a:buNone/>
            </a:pPr>
            <a:r>
              <a:rPr lang="pt-BR" sz="4300">
                <a:solidFill>
                  <a:srgbClr val="292929"/>
                </a:solidFill>
              </a:rPr>
              <a:t>As necessidades nutricionais básicas das pessoas atingidas, incluindo as mais vulneráveis, são atendidas.</a:t>
            </a:r>
            <a:endParaRPr sz="3500"/>
          </a:p>
          <a:p>
            <a:pPr indent="0" lvl="0" marL="0" rtl="0" algn="l">
              <a:lnSpc>
                <a:spcPct val="100000"/>
              </a:lnSpc>
              <a:spcBef>
                <a:spcPts val="2663"/>
              </a:spcBef>
              <a:spcAft>
                <a:spcPts val="0"/>
              </a:spcAft>
              <a:buClr>
                <a:srgbClr val="292929"/>
              </a:buClr>
              <a:buSzPts val="4800"/>
              <a:buFont typeface="Open Sans"/>
              <a:buNone/>
            </a:pPr>
            <a:r>
              <a:t/>
            </a:r>
            <a:endParaRPr sz="4800">
              <a:solidFill>
                <a:srgbClr val="292929"/>
              </a:solidFill>
            </a:endParaRPr>
          </a:p>
        </p:txBody>
      </p:sp>
      <p:sp>
        <p:nvSpPr>
          <p:cNvPr id="402" name="Google Shape;402;p39"/>
          <p:cNvSpPr txBox="1"/>
          <p:nvPr>
            <p:ph idx="3" type="body"/>
          </p:nvPr>
        </p:nvSpPr>
        <p:spPr>
          <a:xfrm>
            <a:off x="10358057" y="9213850"/>
            <a:ext cx="6548437" cy="406400"/>
          </a:xfrm>
          <a:prstGeom prst="rect">
            <a:avLst/>
          </a:prstGeom>
          <a:noFill/>
          <a:ln>
            <a:noFill/>
          </a:ln>
        </p:spPr>
        <p:txBody>
          <a:bodyPr anchorCtr="0" anchor="t" bIns="50800" lIns="50800" spcFirstLastPara="1" rIns="50800" wrap="square" tIns="50800">
            <a:normAutofit/>
          </a:bodyPr>
          <a:lstStyle/>
          <a:p>
            <a:pPr indent="0" lvl="0" marL="0" rtl="0" algn="l">
              <a:lnSpc>
                <a:spcPct val="80000"/>
              </a:lnSpc>
              <a:spcBef>
                <a:spcPts val="0"/>
              </a:spcBef>
              <a:spcAft>
                <a:spcPts val="0"/>
              </a:spcAft>
              <a:buClr>
                <a:srgbClr val="00A585"/>
              </a:buClr>
              <a:buSzPts val="2500"/>
              <a:buFont typeface="Open Sans"/>
              <a:buNone/>
            </a:pPr>
            <a:r>
              <a:rPr b="0" lang="pt-BR" sz="2500"/>
              <a:t>FICR/ Corrie Butler </a:t>
            </a:r>
            <a:endParaRPr b="0"/>
          </a:p>
          <a:p>
            <a:pPr indent="0" lvl="0" marL="0" rtl="0" algn="l">
              <a:lnSpc>
                <a:spcPct val="80000"/>
              </a:lnSpc>
              <a:spcBef>
                <a:spcPts val="0"/>
              </a:spcBef>
              <a:spcAft>
                <a:spcPts val="0"/>
              </a:spcAft>
              <a:buClr>
                <a:srgbClr val="00A585"/>
              </a:buClr>
              <a:buSzPts val="2500"/>
              <a:buFont typeface="Open Sans"/>
              <a:buNone/>
            </a:pPr>
            <a:r>
              <a:t/>
            </a:r>
            <a:endParaRPr sz="2500">
              <a:latin typeface="Open Sans"/>
              <a:ea typeface="Open Sans"/>
              <a:cs typeface="Open Sans"/>
              <a:sym typeface="Open Sans"/>
            </a:endParaRPr>
          </a:p>
        </p:txBody>
      </p:sp>
      <p:sp>
        <p:nvSpPr>
          <p:cNvPr id="403" name="Google Shape;403;p39"/>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404" name="Google Shape;404;p39"/>
          <p:cNvSpPr txBox="1"/>
          <p:nvPr/>
        </p:nvSpPr>
        <p:spPr>
          <a:xfrm>
            <a:off x="331576" y="105612"/>
            <a:ext cx="8461904" cy="1988692"/>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1821"/>
              <a:buFont typeface="Arial"/>
              <a:buNone/>
            </a:pPr>
            <a:r>
              <a:rPr b="1" i="0" lang="pt-BR" sz="5800" u="none" cap="none" strike="noStrike">
                <a:solidFill>
                  <a:srgbClr val="000000"/>
                </a:solidFill>
                <a:latin typeface="Open Sans"/>
                <a:ea typeface="Open Sans"/>
                <a:cs typeface="Open Sans"/>
                <a:sym typeface="Open Sans"/>
              </a:rPr>
              <a:t>Ajuda alimentar</a:t>
            </a:r>
            <a:br>
              <a:rPr b="1" i="0" lang="pt-BR" sz="5800" u="none" cap="none" strike="noStrike">
                <a:solidFill>
                  <a:srgbClr val="000000"/>
                </a:solidFill>
                <a:latin typeface="Open Sans"/>
                <a:ea typeface="Open Sans"/>
                <a:cs typeface="Open Sans"/>
                <a:sym typeface="Open Sans"/>
              </a:rPr>
            </a:br>
            <a:r>
              <a:rPr b="1" i="0" lang="pt-BR" sz="5800" u="none" cap="none" strike="noStrike">
                <a:solidFill>
                  <a:srgbClr val="000000"/>
                </a:solidFill>
                <a:latin typeface="Open Sans"/>
                <a:ea typeface="Open Sans"/>
                <a:cs typeface="Open Sans"/>
                <a:sym typeface="Open Sans"/>
              </a:rPr>
              <a:t>Norma 6.1: </a:t>
            </a:r>
            <a:endParaRPr/>
          </a:p>
          <a:p>
            <a:pPr indent="0" lvl="0" marL="0" marR="0" rtl="0" algn="l">
              <a:lnSpc>
                <a:spcPct val="100000"/>
              </a:lnSpc>
              <a:spcBef>
                <a:spcPts val="0"/>
              </a:spcBef>
              <a:spcAft>
                <a:spcPts val="0"/>
              </a:spcAft>
              <a:buClr>
                <a:srgbClr val="000000"/>
              </a:buClr>
              <a:buSzPts val="1821"/>
              <a:buFont typeface="Arial"/>
              <a:buNone/>
            </a:pPr>
            <a:r>
              <a:rPr b="1" i="0" lang="pt-BR" sz="5800" u="none" cap="none" strike="noStrike">
                <a:solidFill>
                  <a:srgbClr val="000000"/>
                </a:solidFill>
                <a:latin typeface="Open Sans"/>
                <a:ea typeface="Open Sans"/>
                <a:cs typeface="Open Sans"/>
                <a:sym typeface="Open Sans"/>
              </a:rPr>
              <a:t>As necessidades nutricionais gerais</a:t>
            </a:r>
            <a:endParaRPr b="1" i="0" sz="5800" u="none" cap="none" strike="noStrike">
              <a:solidFill>
                <a:srgbClr val="000000"/>
              </a:solidFill>
              <a:latin typeface="Open Sans"/>
              <a:ea typeface="Open Sans"/>
              <a:cs typeface="Open Sans"/>
              <a:sym typeface="Open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40"/>
          <p:cNvSpPr txBox="1"/>
          <p:nvPr>
            <p:ph idx="1" type="body"/>
          </p:nvPr>
        </p:nvSpPr>
        <p:spPr>
          <a:xfrm>
            <a:off x="843688" y="1200723"/>
            <a:ext cx="15651300" cy="5586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4000"/>
              <a:buNone/>
            </a:pPr>
            <a:r>
              <a:t/>
            </a:r>
            <a:endParaRPr sz="4800"/>
          </a:p>
          <a:p>
            <a:pPr indent="-457200" lvl="0" marL="457200" rtl="0" algn="l">
              <a:lnSpc>
                <a:spcPct val="100000"/>
              </a:lnSpc>
              <a:spcBef>
                <a:spcPts val="0"/>
              </a:spcBef>
              <a:spcAft>
                <a:spcPts val="0"/>
              </a:spcAft>
              <a:buClr>
                <a:srgbClr val="000000"/>
              </a:buClr>
              <a:buSzPts val="4800"/>
              <a:buFont typeface="Arial"/>
              <a:buChar char="•"/>
            </a:pPr>
            <a:r>
              <a:rPr lang="pt-BR" sz="4800"/>
              <a:t>Percentagem de famílias beneficiárias que recebem as necessidades mínimas de </a:t>
            </a:r>
            <a:r>
              <a:rPr b="1" lang="pt-BR" sz="4800"/>
              <a:t>energia alimentar (2.100 kcal por pessoa por dia)</a:t>
            </a:r>
            <a:r>
              <a:rPr lang="pt-BR" sz="4800"/>
              <a:t> e a ingestão diária recomendada de micronutrientes.</a:t>
            </a:r>
            <a:br>
              <a:rPr lang="pt-BR" sz="4800"/>
            </a:br>
            <a:endParaRPr sz="4800"/>
          </a:p>
          <a:p>
            <a:pPr indent="0" lvl="0" marL="288925" rtl="0" algn="l">
              <a:lnSpc>
                <a:spcPct val="100000"/>
              </a:lnSpc>
              <a:spcBef>
                <a:spcPts val="2667"/>
              </a:spcBef>
              <a:spcAft>
                <a:spcPts val="0"/>
              </a:spcAft>
              <a:buClr>
                <a:srgbClr val="000000"/>
              </a:buClr>
              <a:buSzPts val="4800"/>
              <a:buFont typeface="Open Sans"/>
              <a:buNone/>
            </a:pPr>
            <a:r>
              <a:rPr b="1" lang="pt-BR" sz="4800"/>
              <a:t>Vamos verificar o que esse número realmente significa.</a:t>
            </a:r>
            <a:endParaRPr/>
          </a:p>
        </p:txBody>
      </p:sp>
      <p:sp>
        <p:nvSpPr>
          <p:cNvPr id="410" name="Google Shape;410;p40"/>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411" name="Google Shape;411;p40"/>
          <p:cNvSpPr txBox="1"/>
          <p:nvPr/>
        </p:nvSpPr>
        <p:spPr>
          <a:xfrm>
            <a:off x="392704" y="70423"/>
            <a:ext cx="13953494" cy="11303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1400"/>
              <a:buFont typeface="Arial"/>
              <a:buNone/>
            </a:pPr>
            <a:r>
              <a:rPr b="1" i="0" lang="pt-BR" sz="6400" u="none" cap="none" strike="noStrike">
                <a:solidFill>
                  <a:srgbClr val="000000"/>
                </a:solidFill>
                <a:latin typeface="Open Sans"/>
                <a:ea typeface="Open Sans"/>
                <a:cs typeface="Open Sans"/>
                <a:sym typeface="Open Sans"/>
              </a:rPr>
              <a:t>Indicador-chave</a:t>
            </a:r>
            <a:endParaRPr b="1" i="0" sz="6400" u="none" cap="none" strike="noStrike">
              <a:solidFill>
                <a:srgbClr val="000000"/>
              </a:solidFill>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pic>
        <p:nvPicPr>
          <p:cNvPr descr="empty" id="416" name="Google Shape;416;p41"/>
          <p:cNvPicPr preferRelativeResize="0"/>
          <p:nvPr/>
        </p:nvPicPr>
        <p:blipFill rotWithShape="1">
          <a:blip r:embed="rId3">
            <a:alphaModFix/>
          </a:blip>
          <a:srcRect b="0" l="0" r="0" t="0"/>
          <a:stretch/>
        </p:blipFill>
        <p:spPr>
          <a:xfrm>
            <a:off x="5438775" y="1797050"/>
            <a:ext cx="2601913" cy="2600325"/>
          </a:xfrm>
          <a:prstGeom prst="rect">
            <a:avLst/>
          </a:prstGeom>
          <a:noFill/>
          <a:ln>
            <a:noFill/>
          </a:ln>
        </p:spPr>
      </p:pic>
      <p:pic>
        <p:nvPicPr>
          <p:cNvPr descr="empty" id="417" name="Google Shape;417;p41"/>
          <p:cNvPicPr preferRelativeResize="0"/>
          <p:nvPr/>
        </p:nvPicPr>
        <p:blipFill rotWithShape="1">
          <a:blip r:embed="rId3">
            <a:alphaModFix/>
          </a:blip>
          <a:srcRect b="0" l="0" r="0" t="0"/>
          <a:stretch/>
        </p:blipFill>
        <p:spPr>
          <a:xfrm>
            <a:off x="8842375" y="1797050"/>
            <a:ext cx="2600325" cy="2600325"/>
          </a:xfrm>
          <a:prstGeom prst="rect">
            <a:avLst/>
          </a:prstGeom>
          <a:noFill/>
          <a:ln>
            <a:noFill/>
          </a:ln>
        </p:spPr>
      </p:pic>
      <p:pic>
        <p:nvPicPr>
          <p:cNvPr descr="empty" id="418" name="Google Shape;418;p41"/>
          <p:cNvPicPr preferRelativeResize="0"/>
          <p:nvPr/>
        </p:nvPicPr>
        <p:blipFill rotWithShape="1">
          <a:blip r:embed="rId3">
            <a:alphaModFix/>
          </a:blip>
          <a:srcRect b="0" l="0" r="0" t="0"/>
          <a:stretch/>
        </p:blipFill>
        <p:spPr>
          <a:xfrm>
            <a:off x="12420600" y="1797050"/>
            <a:ext cx="2600325" cy="2600325"/>
          </a:xfrm>
          <a:prstGeom prst="rect">
            <a:avLst/>
          </a:prstGeom>
          <a:noFill/>
          <a:ln>
            <a:noFill/>
          </a:ln>
        </p:spPr>
      </p:pic>
      <p:pic>
        <p:nvPicPr>
          <p:cNvPr descr="empty" id="419" name="Google Shape;419;p41"/>
          <p:cNvPicPr preferRelativeResize="0"/>
          <p:nvPr/>
        </p:nvPicPr>
        <p:blipFill rotWithShape="1">
          <a:blip r:embed="rId3">
            <a:alphaModFix/>
          </a:blip>
          <a:srcRect b="0" l="0" r="0" t="0"/>
          <a:stretch/>
        </p:blipFill>
        <p:spPr>
          <a:xfrm>
            <a:off x="5440363" y="5461000"/>
            <a:ext cx="2600325" cy="2601913"/>
          </a:xfrm>
          <a:prstGeom prst="rect">
            <a:avLst/>
          </a:prstGeom>
          <a:noFill/>
          <a:ln>
            <a:noFill/>
          </a:ln>
        </p:spPr>
      </p:pic>
      <p:pic>
        <p:nvPicPr>
          <p:cNvPr descr="empty" id="420" name="Google Shape;420;p41"/>
          <p:cNvPicPr preferRelativeResize="0"/>
          <p:nvPr/>
        </p:nvPicPr>
        <p:blipFill rotWithShape="1">
          <a:blip r:embed="rId3">
            <a:alphaModFix/>
          </a:blip>
          <a:srcRect b="0" l="0" r="0" t="0"/>
          <a:stretch/>
        </p:blipFill>
        <p:spPr>
          <a:xfrm>
            <a:off x="8875713" y="5461000"/>
            <a:ext cx="2600325" cy="2601913"/>
          </a:xfrm>
          <a:prstGeom prst="rect">
            <a:avLst/>
          </a:prstGeom>
          <a:noFill/>
          <a:ln>
            <a:noFill/>
          </a:ln>
        </p:spPr>
      </p:pic>
      <p:sp>
        <p:nvSpPr>
          <p:cNvPr id="421" name="Google Shape;421;p41"/>
          <p:cNvSpPr txBox="1"/>
          <p:nvPr/>
        </p:nvSpPr>
        <p:spPr>
          <a:xfrm>
            <a:off x="5721599" y="4497400"/>
            <a:ext cx="1959000" cy="57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Açúcar</a:t>
            </a:r>
            <a:endParaRPr b="0" i="0" sz="1400" u="none" cap="none" strike="noStrike">
              <a:solidFill>
                <a:srgbClr val="000000"/>
              </a:solidFill>
              <a:latin typeface="Arial"/>
              <a:ea typeface="Arial"/>
              <a:cs typeface="Arial"/>
              <a:sym typeface="Arial"/>
            </a:endParaRPr>
          </a:p>
        </p:txBody>
      </p:sp>
      <p:sp>
        <p:nvSpPr>
          <p:cNvPr id="422" name="Google Shape;422;p41"/>
          <p:cNvSpPr txBox="1"/>
          <p:nvPr/>
        </p:nvSpPr>
        <p:spPr>
          <a:xfrm>
            <a:off x="8422725" y="8162925"/>
            <a:ext cx="3477300" cy="1062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Farinha de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soja enriquecida</a:t>
            </a:r>
            <a:endParaRPr b="0" i="0" sz="1400" u="none" cap="none" strike="noStrike">
              <a:solidFill>
                <a:srgbClr val="000000"/>
              </a:solidFill>
              <a:latin typeface="Arial"/>
              <a:ea typeface="Arial"/>
              <a:cs typeface="Arial"/>
              <a:sym typeface="Arial"/>
            </a:endParaRPr>
          </a:p>
        </p:txBody>
      </p:sp>
      <p:sp>
        <p:nvSpPr>
          <p:cNvPr id="423" name="Google Shape;423;p41"/>
          <p:cNvSpPr txBox="1"/>
          <p:nvPr/>
        </p:nvSpPr>
        <p:spPr>
          <a:xfrm>
            <a:off x="9415463" y="4502938"/>
            <a:ext cx="1379400" cy="57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Arroz </a:t>
            </a:r>
            <a:endParaRPr b="0" i="0" sz="1400" u="none" cap="none" strike="noStrike">
              <a:solidFill>
                <a:srgbClr val="000000"/>
              </a:solidFill>
              <a:latin typeface="Arial"/>
              <a:ea typeface="Arial"/>
              <a:cs typeface="Arial"/>
              <a:sym typeface="Arial"/>
            </a:endParaRPr>
          </a:p>
        </p:txBody>
      </p:sp>
      <p:sp>
        <p:nvSpPr>
          <p:cNvPr id="424" name="Google Shape;424;p41"/>
          <p:cNvSpPr txBox="1"/>
          <p:nvPr/>
        </p:nvSpPr>
        <p:spPr>
          <a:xfrm>
            <a:off x="12623800" y="4497400"/>
            <a:ext cx="2222400" cy="57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Lentilhas</a:t>
            </a:r>
            <a:endParaRPr b="0" i="0" sz="1400" u="none" cap="none" strike="noStrike">
              <a:solidFill>
                <a:srgbClr val="000000"/>
              </a:solidFill>
              <a:latin typeface="Arial"/>
              <a:ea typeface="Arial"/>
              <a:cs typeface="Arial"/>
              <a:sym typeface="Arial"/>
            </a:endParaRPr>
          </a:p>
        </p:txBody>
      </p:sp>
      <p:sp>
        <p:nvSpPr>
          <p:cNvPr id="425" name="Google Shape;425;p41"/>
          <p:cNvSpPr txBox="1"/>
          <p:nvPr/>
        </p:nvSpPr>
        <p:spPr>
          <a:xfrm>
            <a:off x="5749700" y="8162925"/>
            <a:ext cx="1959000" cy="57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Óleo</a:t>
            </a:r>
            <a:endParaRPr b="0" i="0" sz="1400" u="none" cap="none" strike="noStrike">
              <a:solidFill>
                <a:srgbClr val="000000"/>
              </a:solidFill>
              <a:latin typeface="Arial"/>
              <a:ea typeface="Arial"/>
              <a:cs typeface="Arial"/>
              <a:sym typeface="Arial"/>
            </a:endParaRPr>
          </a:p>
        </p:txBody>
      </p:sp>
      <p:pic>
        <p:nvPicPr>
          <p:cNvPr descr="empty" id="426" name="Google Shape;426;p41"/>
          <p:cNvPicPr preferRelativeResize="0"/>
          <p:nvPr/>
        </p:nvPicPr>
        <p:blipFill rotWithShape="1">
          <a:blip r:embed="rId3">
            <a:alphaModFix/>
          </a:blip>
          <a:srcRect b="0" l="0" r="0" t="0"/>
          <a:stretch/>
        </p:blipFill>
        <p:spPr>
          <a:xfrm>
            <a:off x="12398375" y="5461000"/>
            <a:ext cx="2600325" cy="2601913"/>
          </a:xfrm>
          <a:prstGeom prst="rect">
            <a:avLst/>
          </a:prstGeom>
          <a:noFill/>
          <a:ln>
            <a:noFill/>
          </a:ln>
        </p:spPr>
      </p:pic>
      <p:sp>
        <p:nvSpPr>
          <p:cNvPr id="427" name="Google Shape;427;p41"/>
          <p:cNvSpPr txBox="1"/>
          <p:nvPr/>
        </p:nvSpPr>
        <p:spPr>
          <a:xfrm>
            <a:off x="13358813" y="8162925"/>
            <a:ext cx="790575" cy="5762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Sal</a:t>
            </a:r>
            <a:endParaRPr b="0" i="0" sz="1400" u="none" cap="none" strike="noStrike">
              <a:solidFill>
                <a:srgbClr val="000000"/>
              </a:solidFill>
              <a:latin typeface="Arial"/>
              <a:ea typeface="Arial"/>
              <a:cs typeface="Arial"/>
              <a:sym typeface="Arial"/>
            </a:endParaRPr>
          </a:p>
        </p:txBody>
      </p:sp>
      <p:grpSp>
        <p:nvGrpSpPr>
          <p:cNvPr id="428" name="Google Shape;428;p41"/>
          <p:cNvGrpSpPr/>
          <p:nvPr/>
        </p:nvGrpSpPr>
        <p:grpSpPr>
          <a:xfrm>
            <a:off x="6161088" y="3287713"/>
            <a:ext cx="869950" cy="1001712"/>
            <a:chOff x="985" y="1449"/>
            <a:chExt cx="418" cy="480"/>
          </a:xfrm>
        </p:grpSpPr>
        <p:sp>
          <p:nvSpPr>
            <p:cNvPr id="429" name="Google Shape;429;p41"/>
            <p:cNvSpPr/>
            <p:nvPr/>
          </p:nvSpPr>
          <p:spPr>
            <a:xfrm>
              <a:off x="985" y="1449"/>
              <a:ext cx="418" cy="149"/>
            </a:xfrm>
            <a:custGeom>
              <a:rect b="b" l="l" r="r" t="t"/>
              <a:pathLst>
                <a:path extrusionOk="0" h="149" w="418">
                  <a:moveTo>
                    <a:pt x="0" y="102"/>
                  </a:moveTo>
                  <a:cubicBezTo>
                    <a:pt x="133" y="149"/>
                    <a:pt x="285" y="136"/>
                    <a:pt x="418" y="93"/>
                  </a:cubicBezTo>
                  <a:cubicBezTo>
                    <a:pt x="414" y="75"/>
                    <a:pt x="410" y="40"/>
                    <a:pt x="390" y="28"/>
                  </a:cubicBezTo>
                  <a:cubicBezTo>
                    <a:pt x="344" y="0"/>
                    <a:pt x="272" y="0"/>
                    <a:pt x="223" y="0"/>
                  </a:cubicBezTo>
                </a:path>
              </a:pathLst>
            </a:custGeom>
            <a:noFill/>
            <a:ln cap="flat" cmpd="sng" w="76200">
              <a:solidFill>
                <a:srgbClr val="FF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364"/>
                <a:buFont typeface="Arial"/>
                <a:buNone/>
              </a:pPr>
              <a:r>
                <a:t/>
              </a:r>
              <a:endParaRPr b="0" i="0" sz="2364" u="none" cap="none" strike="noStrike">
                <a:solidFill>
                  <a:srgbClr val="A5A5A5"/>
                </a:solidFill>
                <a:latin typeface="Open Sans"/>
                <a:ea typeface="Open Sans"/>
                <a:cs typeface="Open Sans"/>
                <a:sym typeface="Open Sans"/>
              </a:endParaRPr>
            </a:p>
          </p:txBody>
        </p:sp>
        <p:sp>
          <p:nvSpPr>
            <p:cNvPr id="430" name="Google Shape;430;p41"/>
            <p:cNvSpPr txBox="1"/>
            <p:nvPr/>
          </p:nvSpPr>
          <p:spPr>
            <a:xfrm>
              <a:off x="1093" y="1536"/>
              <a:ext cx="227" cy="39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726"/>
                <a:buFont typeface="Arial"/>
                <a:buNone/>
              </a:pPr>
              <a:r>
                <a:rPr b="1" i="0" lang="pt-BR" sz="4726" u="none" cap="none" strike="noStrike">
                  <a:solidFill>
                    <a:srgbClr val="FF0000"/>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p:txBody>
        </p:sp>
      </p:grpSp>
      <p:grpSp>
        <p:nvGrpSpPr>
          <p:cNvPr id="431" name="Google Shape;431;p41"/>
          <p:cNvGrpSpPr/>
          <p:nvPr/>
        </p:nvGrpSpPr>
        <p:grpSpPr>
          <a:xfrm>
            <a:off x="9669464" y="2970213"/>
            <a:ext cx="871537" cy="1000125"/>
            <a:chOff x="985" y="1449"/>
            <a:chExt cx="418" cy="480"/>
          </a:xfrm>
        </p:grpSpPr>
        <p:sp>
          <p:nvSpPr>
            <p:cNvPr id="432" name="Google Shape;432;p41"/>
            <p:cNvSpPr/>
            <p:nvPr/>
          </p:nvSpPr>
          <p:spPr>
            <a:xfrm>
              <a:off x="985" y="1449"/>
              <a:ext cx="418" cy="149"/>
            </a:xfrm>
            <a:custGeom>
              <a:rect b="b" l="l" r="r" t="t"/>
              <a:pathLst>
                <a:path extrusionOk="0" h="149" w="418">
                  <a:moveTo>
                    <a:pt x="0" y="102"/>
                  </a:moveTo>
                  <a:cubicBezTo>
                    <a:pt x="133" y="149"/>
                    <a:pt x="285" y="136"/>
                    <a:pt x="418" y="93"/>
                  </a:cubicBezTo>
                  <a:cubicBezTo>
                    <a:pt x="414" y="75"/>
                    <a:pt x="410" y="40"/>
                    <a:pt x="390" y="28"/>
                  </a:cubicBezTo>
                  <a:cubicBezTo>
                    <a:pt x="344" y="0"/>
                    <a:pt x="272" y="0"/>
                    <a:pt x="223" y="0"/>
                  </a:cubicBezTo>
                </a:path>
              </a:pathLst>
            </a:custGeom>
            <a:noFill/>
            <a:ln cap="flat" cmpd="sng" w="76200">
              <a:solidFill>
                <a:srgbClr val="FF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364"/>
                <a:buFont typeface="Arial"/>
                <a:buNone/>
              </a:pPr>
              <a:r>
                <a:t/>
              </a:r>
              <a:endParaRPr b="0" i="0" sz="2364" u="none" cap="none" strike="noStrike">
                <a:solidFill>
                  <a:srgbClr val="A5A5A5"/>
                </a:solidFill>
                <a:latin typeface="Open Sans"/>
                <a:ea typeface="Open Sans"/>
                <a:cs typeface="Open Sans"/>
                <a:sym typeface="Open Sans"/>
              </a:endParaRPr>
            </a:p>
          </p:txBody>
        </p:sp>
        <p:sp>
          <p:nvSpPr>
            <p:cNvPr id="433" name="Google Shape;433;p41"/>
            <p:cNvSpPr txBox="1"/>
            <p:nvPr/>
          </p:nvSpPr>
          <p:spPr>
            <a:xfrm>
              <a:off x="1093" y="1536"/>
              <a:ext cx="227" cy="39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726"/>
                <a:buFont typeface="Arial"/>
                <a:buNone/>
              </a:pPr>
              <a:r>
                <a:rPr b="1" i="0" lang="pt-BR" sz="4726" u="none" cap="none" strike="noStrike">
                  <a:solidFill>
                    <a:srgbClr val="FF0000"/>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p:txBody>
        </p:sp>
      </p:grpSp>
      <p:grpSp>
        <p:nvGrpSpPr>
          <p:cNvPr id="434" name="Google Shape;434;p41"/>
          <p:cNvGrpSpPr/>
          <p:nvPr/>
        </p:nvGrpSpPr>
        <p:grpSpPr>
          <a:xfrm>
            <a:off x="13263564" y="2670175"/>
            <a:ext cx="871537" cy="1000125"/>
            <a:chOff x="985" y="1449"/>
            <a:chExt cx="418" cy="480"/>
          </a:xfrm>
        </p:grpSpPr>
        <p:sp>
          <p:nvSpPr>
            <p:cNvPr id="435" name="Google Shape;435;p41"/>
            <p:cNvSpPr/>
            <p:nvPr/>
          </p:nvSpPr>
          <p:spPr>
            <a:xfrm>
              <a:off x="985" y="1449"/>
              <a:ext cx="418" cy="149"/>
            </a:xfrm>
            <a:custGeom>
              <a:rect b="b" l="l" r="r" t="t"/>
              <a:pathLst>
                <a:path extrusionOk="0" h="149" w="418">
                  <a:moveTo>
                    <a:pt x="0" y="102"/>
                  </a:moveTo>
                  <a:cubicBezTo>
                    <a:pt x="133" y="149"/>
                    <a:pt x="285" y="136"/>
                    <a:pt x="418" y="93"/>
                  </a:cubicBezTo>
                  <a:cubicBezTo>
                    <a:pt x="414" y="75"/>
                    <a:pt x="410" y="40"/>
                    <a:pt x="390" y="28"/>
                  </a:cubicBezTo>
                  <a:cubicBezTo>
                    <a:pt x="344" y="0"/>
                    <a:pt x="272" y="0"/>
                    <a:pt x="223" y="0"/>
                  </a:cubicBezTo>
                </a:path>
              </a:pathLst>
            </a:custGeom>
            <a:noFill/>
            <a:ln cap="flat" cmpd="sng" w="76200">
              <a:solidFill>
                <a:srgbClr val="FF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364"/>
                <a:buFont typeface="Arial"/>
                <a:buNone/>
              </a:pPr>
              <a:r>
                <a:t/>
              </a:r>
              <a:endParaRPr b="0" i="0" sz="2364" u="none" cap="none" strike="noStrike">
                <a:solidFill>
                  <a:srgbClr val="A5A5A5"/>
                </a:solidFill>
                <a:latin typeface="Open Sans"/>
                <a:ea typeface="Open Sans"/>
                <a:cs typeface="Open Sans"/>
                <a:sym typeface="Open Sans"/>
              </a:endParaRPr>
            </a:p>
          </p:txBody>
        </p:sp>
        <p:sp>
          <p:nvSpPr>
            <p:cNvPr id="436" name="Google Shape;436;p41"/>
            <p:cNvSpPr txBox="1"/>
            <p:nvPr/>
          </p:nvSpPr>
          <p:spPr>
            <a:xfrm>
              <a:off x="1093" y="1536"/>
              <a:ext cx="227" cy="39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726"/>
                <a:buFont typeface="Arial"/>
                <a:buNone/>
              </a:pPr>
              <a:r>
                <a:rPr b="1" i="0" lang="pt-BR" sz="4726" u="none" cap="none" strike="noStrike">
                  <a:solidFill>
                    <a:srgbClr val="FF0000"/>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p:txBody>
        </p:sp>
      </p:grpSp>
      <p:grpSp>
        <p:nvGrpSpPr>
          <p:cNvPr id="437" name="Google Shape;437;p41"/>
          <p:cNvGrpSpPr/>
          <p:nvPr/>
        </p:nvGrpSpPr>
        <p:grpSpPr>
          <a:xfrm>
            <a:off x="6261100" y="6451600"/>
            <a:ext cx="871538" cy="1000125"/>
            <a:chOff x="985" y="1449"/>
            <a:chExt cx="418" cy="480"/>
          </a:xfrm>
        </p:grpSpPr>
        <p:sp>
          <p:nvSpPr>
            <p:cNvPr id="438" name="Google Shape;438;p41"/>
            <p:cNvSpPr/>
            <p:nvPr/>
          </p:nvSpPr>
          <p:spPr>
            <a:xfrm>
              <a:off x="985" y="1449"/>
              <a:ext cx="418" cy="149"/>
            </a:xfrm>
            <a:custGeom>
              <a:rect b="b" l="l" r="r" t="t"/>
              <a:pathLst>
                <a:path extrusionOk="0" h="149" w="418">
                  <a:moveTo>
                    <a:pt x="0" y="102"/>
                  </a:moveTo>
                  <a:cubicBezTo>
                    <a:pt x="133" y="149"/>
                    <a:pt x="285" y="136"/>
                    <a:pt x="418" y="93"/>
                  </a:cubicBezTo>
                  <a:cubicBezTo>
                    <a:pt x="414" y="75"/>
                    <a:pt x="410" y="40"/>
                    <a:pt x="390" y="28"/>
                  </a:cubicBezTo>
                  <a:cubicBezTo>
                    <a:pt x="344" y="0"/>
                    <a:pt x="272" y="0"/>
                    <a:pt x="223" y="0"/>
                  </a:cubicBezTo>
                </a:path>
              </a:pathLst>
            </a:custGeom>
            <a:noFill/>
            <a:ln cap="flat" cmpd="sng" w="76200">
              <a:solidFill>
                <a:srgbClr val="FF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364"/>
                <a:buFont typeface="Arial"/>
                <a:buNone/>
              </a:pPr>
              <a:r>
                <a:t/>
              </a:r>
              <a:endParaRPr b="0" i="0" sz="2364" u="none" cap="none" strike="noStrike">
                <a:solidFill>
                  <a:srgbClr val="A5A5A5"/>
                </a:solidFill>
                <a:latin typeface="Open Sans"/>
                <a:ea typeface="Open Sans"/>
                <a:cs typeface="Open Sans"/>
                <a:sym typeface="Open Sans"/>
              </a:endParaRPr>
            </a:p>
          </p:txBody>
        </p:sp>
        <p:sp>
          <p:nvSpPr>
            <p:cNvPr id="439" name="Google Shape;439;p41"/>
            <p:cNvSpPr txBox="1"/>
            <p:nvPr/>
          </p:nvSpPr>
          <p:spPr>
            <a:xfrm>
              <a:off x="1093" y="1536"/>
              <a:ext cx="227" cy="39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726"/>
                <a:buFont typeface="Arial"/>
                <a:buNone/>
              </a:pPr>
              <a:r>
                <a:rPr b="1" i="0" lang="pt-BR" sz="4726" u="none" cap="none" strike="noStrike">
                  <a:solidFill>
                    <a:srgbClr val="FF0000"/>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p:txBody>
        </p:sp>
      </p:grpSp>
      <p:grpSp>
        <p:nvGrpSpPr>
          <p:cNvPr id="440" name="Google Shape;440;p41"/>
          <p:cNvGrpSpPr/>
          <p:nvPr/>
        </p:nvGrpSpPr>
        <p:grpSpPr>
          <a:xfrm>
            <a:off x="9683750" y="6297613"/>
            <a:ext cx="871538" cy="1001712"/>
            <a:chOff x="985" y="1449"/>
            <a:chExt cx="418" cy="480"/>
          </a:xfrm>
        </p:grpSpPr>
        <p:sp>
          <p:nvSpPr>
            <p:cNvPr id="441" name="Google Shape;441;p41"/>
            <p:cNvSpPr/>
            <p:nvPr/>
          </p:nvSpPr>
          <p:spPr>
            <a:xfrm>
              <a:off x="985" y="1449"/>
              <a:ext cx="418" cy="149"/>
            </a:xfrm>
            <a:custGeom>
              <a:rect b="b" l="l" r="r" t="t"/>
              <a:pathLst>
                <a:path extrusionOk="0" h="149" w="418">
                  <a:moveTo>
                    <a:pt x="0" y="102"/>
                  </a:moveTo>
                  <a:cubicBezTo>
                    <a:pt x="133" y="149"/>
                    <a:pt x="285" y="136"/>
                    <a:pt x="418" y="93"/>
                  </a:cubicBezTo>
                  <a:cubicBezTo>
                    <a:pt x="414" y="75"/>
                    <a:pt x="410" y="40"/>
                    <a:pt x="390" y="28"/>
                  </a:cubicBezTo>
                  <a:cubicBezTo>
                    <a:pt x="344" y="0"/>
                    <a:pt x="272" y="0"/>
                    <a:pt x="223" y="0"/>
                  </a:cubicBezTo>
                </a:path>
              </a:pathLst>
            </a:custGeom>
            <a:noFill/>
            <a:ln cap="flat" cmpd="sng" w="76200">
              <a:solidFill>
                <a:srgbClr val="FF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364"/>
                <a:buFont typeface="Arial"/>
                <a:buNone/>
              </a:pPr>
              <a:r>
                <a:t/>
              </a:r>
              <a:endParaRPr b="0" i="0" sz="2364" u="none" cap="none" strike="noStrike">
                <a:solidFill>
                  <a:srgbClr val="A5A5A5"/>
                </a:solidFill>
                <a:latin typeface="Open Sans"/>
                <a:ea typeface="Open Sans"/>
                <a:cs typeface="Open Sans"/>
                <a:sym typeface="Open Sans"/>
              </a:endParaRPr>
            </a:p>
          </p:txBody>
        </p:sp>
        <p:sp>
          <p:nvSpPr>
            <p:cNvPr id="442" name="Google Shape;442;p41"/>
            <p:cNvSpPr txBox="1"/>
            <p:nvPr/>
          </p:nvSpPr>
          <p:spPr>
            <a:xfrm>
              <a:off x="1093" y="1536"/>
              <a:ext cx="227" cy="39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726"/>
                <a:buFont typeface="Arial"/>
                <a:buNone/>
              </a:pPr>
              <a:r>
                <a:rPr b="1" i="0" lang="pt-BR" sz="4726" u="none" cap="none" strike="noStrike">
                  <a:solidFill>
                    <a:srgbClr val="FF0000"/>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p:txBody>
        </p:sp>
      </p:grpSp>
      <p:grpSp>
        <p:nvGrpSpPr>
          <p:cNvPr id="443" name="Google Shape;443;p41"/>
          <p:cNvGrpSpPr/>
          <p:nvPr/>
        </p:nvGrpSpPr>
        <p:grpSpPr>
          <a:xfrm>
            <a:off x="13279439" y="6280150"/>
            <a:ext cx="871537" cy="1001713"/>
            <a:chOff x="985" y="1449"/>
            <a:chExt cx="418" cy="480"/>
          </a:xfrm>
        </p:grpSpPr>
        <p:sp>
          <p:nvSpPr>
            <p:cNvPr id="444" name="Google Shape;444;p41"/>
            <p:cNvSpPr/>
            <p:nvPr/>
          </p:nvSpPr>
          <p:spPr>
            <a:xfrm>
              <a:off x="985" y="1449"/>
              <a:ext cx="418" cy="149"/>
            </a:xfrm>
            <a:custGeom>
              <a:rect b="b" l="l" r="r" t="t"/>
              <a:pathLst>
                <a:path extrusionOk="0" h="149" w="418">
                  <a:moveTo>
                    <a:pt x="0" y="102"/>
                  </a:moveTo>
                  <a:cubicBezTo>
                    <a:pt x="133" y="149"/>
                    <a:pt x="285" y="136"/>
                    <a:pt x="418" y="93"/>
                  </a:cubicBezTo>
                  <a:cubicBezTo>
                    <a:pt x="414" y="75"/>
                    <a:pt x="410" y="40"/>
                    <a:pt x="390" y="28"/>
                  </a:cubicBezTo>
                  <a:cubicBezTo>
                    <a:pt x="344" y="0"/>
                    <a:pt x="272" y="0"/>
                    <a:pt x="223" y="0"/>
                  </a:cubicBezTo>
                </a:path>
              </a:pathLst>
            </a:custGeom>
            <a:noFill/>
            <a:ln cap="flat" cmpd="sng" w="76200">
              <a:solidFill>
                <a:srgbClr val="FF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364"/>
                <a:buFont typeface="Arial"/>
                <a:buNone/>
              </a:pPr>
              <a:r>
                <a:t/>
              </a:r>
              <a:endParaRPr b="0" i="0" sz="2364" u="none" cap="none" strike="noStrike">
                <a:solidFill>
                  <a:srgbClr val="A5A5A5"/>
                </a:solidFill>
                <a:latin typeface="Open Sans"/>
                <a:ea typeface="Open Sans"/>
                <a:cs typeface="Open Sans"/>
                <a:sym typeface="Open Sans"/>
              </a:endParaRPr>
            </a:p>
          </p:txBody>
        </p:sp>
        <p:sp>
          <p:nvSpPr>
            <p:cNvPr id="445" name="Google Shape;445;p41"/>
            <p:cNvSpPr txBox="1"/>
            <p:nvPr/>
          </p:nvSpPr>
          <p:spPr>
            <a:xfrm>
              <a:off x="1093" y="1536"/>
              <a:ext cx="227" cy="39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726"/>
                <a:buFont typeface="Arial"/>
                <a:buNone/>
              </a:pPr>
              <a:r>
                <a:rPr b="1" i="0" lang="pt-BR" sz="4726" u="none" cap="none" strike="noStrike">
                  <a:solidFill>
                    <a:srgbClr val="FF0000"/>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p:txBody>
        </p:sp>
      </p:grpSp>
      <p:sp>
        <p:nvSpPr>
          <p:cNvPr id="446" name="Google Shape;446;p41"/>
          <p:cNvSpPr txBox="1"/>
          <p:nvPr/>
        </p:nvSpPr>
        <p:spPr>
          <a:xfrm>
            <a:off x="447675" y="249250"/>
            <a:ext cx="16497600" cy="113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Open Sans"/>
              <a:buNone/>
            </a:pPr>
            <a:r>
              <a:rPr b="1" i="0" lang="pt-BR" sz="6400" u="none" cap="none" strike="noStrike">
                <a:solidFill>
                  <a:srgbClr val="000000"/>
                </a:solidFill>
                <a:latin typeface="Open Sans"/>
                <a:ea typeface="Open Sans"/>
                <a:cs typeface="Open Sans"/>
                <a:sym typeface="Open Sans"/>
              </a:rPr>
              <a:t>Que quantidade de alimento representa 2.100 kCal?</a:t>
            </a:r>
            <a:endParaRPr b="0" i="0" sz="850" u="none" cap="none" strike="noStrike">
              <a:solidFill>
                <a:srgbClr val="000000"/>
              </a:solidFill>
              <a:latin typeface="Open Sans"/>
              <a:ea typeface="Open Sans"/>
              <a:cs typeface="Open Sans"/>
              <a:sym typeface="Open Sans"/>
            </a:endParaRPr>
          </a:p>
        </p:txBody>
      </p:sp>
      <p:sp>
        <p:nvSpPr>
          <p:cNvPr id="447" name="Google Shape;447;p41"/>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23"/>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pt-BR"/>
              <a:t>Atividade sobre ração alimentar</a:t>
            </a:r>
            <a:endParaRPr/>
          </a:p>
        </p:txBody>
      </p:sp>
      <p:sp>
        <p:nvSpPr>
          <p:cNvPr id="453" name="Google Shape;453;p23"/>
          <p:cNvSpPr txBox="1"/>
          <p:nvPr>
            <p:ph idx="1" type="body"/>
          </p:nvPr>
        </p:nvSpPr>
        <p:spPr>
          <a:xfrm>
            <a:off x="1231991" y="1660671"/>
            <a:ext cx="15462736" cy="7264404"/>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4000"/>
              <a:buFont typeface="Open Sans"/>
              <a:buNone/>
            </a:pPr>
            <a:r>
              <a:rPr lang="pt-BR"/>
              <a:t>Os alimentos são distribuídos frequentemente sob a forma rações completas.</a:t>
            </a:r>
            <a:endParaRPr/>
          </a:p>
          <a:p>
            <a:pPr indent="-571500" lvl="0" marL="571500" rtl="0" algn="l">
              <a:lnSpc>
                <a:spcPct val="100000"/>
              </a:lnSpc>
              <a:spcBef>
                <a:spcPts val="2667"/>
              </a:spcBef>
              <a:spcAft>
                <a:spcPts val="0"/>
              </a:spcAft>
              <a:buClr>
                <a:srgbClr val="000000"/>
              </a:buClr>
              <a:buSzPts val="4000"/>
              <a:buFont typeface="Arial"/>
              <a:buChar char="•"/>
            </a:pPr>
            <a:r>
              <a:rPr lang="pt-BR"/>
              <a:t>Grupalmente, você vai medir uma </a:t>
            </a:r>
            <a:r>
              <a:rPr b="1" lang="pt-BR"/>
              <a:t>ração de 2.100Kcal </a:t>
            </a:r>
            <a:r>
              <a:rPr lang="pt-BR"/>
              <a:t>para </a:t>
            </a:r>
            <a:r>
              <a:rPr b="1" lang="pt-BR"/>
              <a:t>uma pessoa </a:t>
            </a:r>
            <a:r>
              <a:rPr lang="pt-BR"/>
              <a:t>por </a:t>
            </a:r>
            <a:r>
              <a:rPr b="1" lang="pt-BR"/>
              <a:t>1 dia</a:t>
            </a:r>
            <a:r>
              <a:rPr lang="pt-BR"/>
              <a:t>. </a:t>
            </a:r>
            <a:endParaRPr/>
          </a:p>
          <a:p>
            <a:pPr indent="-571500" lvl="0" marL="571500" rtl="0" algn="l">
              <a:lnSpc>
                <a:spcPct val="100000"/>
              </a:lnSpc>
              <a:spcBef>
                <a:spcPts val="2667"/>
              </a:spcBef>
              <a:spcAft>
                <a:spcPts val="0"/>
              </a:spcAft>
              <a:buClr>
                <a:srgbClr val="000000"/>
              </a:buClr>
              <a:buSzPts val="4000"/>
              <a:buFont typeface="Arial"/>
              <a:buChar char="•"/>
            </a:pPr>
            <a:r>
              <a:rPr lang="pt-BR"/>
              <a:t>A cada grupo corresponderá um item alimentar diferente que será incluído na cesta básica a medir. </a:t>
            </a:r>
            <a:endParaRPr/>
          </a:p>
          <a:p>
            <a:pPr indent="-571500" lvl="0" marL="571500" rtl="0" algn="l">
              <a:lnSpc>
                <a:spcPct val="100000"/>
              </a:lnSpc>
              <a:spcBef>
                <a:spcPts val="2667"/>
              </a:spcBef>
              <a:spcAft>
                <a:spcPts val="0"/>
              </a:spcAft>
              <a:buClr>
                <a:srgbClr val="000000"/>
              </a:buClr>
              <a:buSzPts val="4000"/>
              <a:buFont typeface="Arial"/>
              <a:buChar char="•"/>
            </a:pPr>
            <a:r>
              <a:rPr lang="pt-BR"/>
              <a:t>No contentor disponibilizado, meça uma estimativa para a </a:t>
            </a:r>
            <a:r>
              <a:rPr b="1" lang="pt-BR"/>
              <a:t>quantidade recomendada por pessoa, por dia, apenas para o seu item. </a:t>
            </a:r>
            <a:endParaRPr/>
          </a:p>
        </p:txBody>
      </p:sp>
      <p:sp>
        <p:nvSpPr>
          <p:cNvPr id="454" name="Google Shape;454;p23"/>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gd4fb24b8a6_0_55"/>
          <p:cNvSpPr txBox="1"/>
          <p:nvPr>
            <p:ph idx="12" type="sldNum"/>
          </p:nvPr>
        </p:nvSpPr>
        <p:spPr>
          <a:xfrm>
            <a:off x="4167046" y="8549513"/>
            <a:ext cx="407100" cy="3900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fld id="{00000000-1234-1234-1234-123412341234}" type="slidenum">
              <a:rPr lang="pt-BR"/>
              <a:t>‹#›</a:t>
            </a:fld>
            <a:endParaRPr/>
          </a:p>
        </p:txBody>
      </p:sp>
      <p:sp>
        <p:nvSpPr>
          <p:cNvPr id="268" name="Google Shape;268;gd4fb24b8a6_0_55"/>
          <p:cNvSpPr txBox="1"/>
          <p:nvPr>
            <p:ph type="title"/>
          </p:nvPr>
        </p:nvSpPr>
        <p:spPr>
          <a:xfrm>
            <a:off x="6666365" y="394716"/>
            <a:ext cx="92853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1400"/>
              <a:buFont typeface="Open Sans"/>
              <a:buNone/>
            </a:pPr>
            <a:r>
              <a:rPr lang="pt-BR" sz="3700">
                <a:solidFill>
                  <a:srgbClr val="000000"/>
                </a:solidFill>
              </a:rPr>
              <a:t>Ao final desta sessão será capaz de:</a:t>
            </a:r>
            <a:br>
              <a:rPr lang="pt-BR" sz="4000">
                <a:solidFill>
                  <a:srgbClr val="000000"/>
                </a:solidFill>
              </a:rPr>
            </a:br>
            <a:endParaRPr sz="4000">
              <a:solidFill>
                <a:srgbClr val="000000"/>
              </a:solidFill>
            </a:endParaRPr>
          </a:p>
        </p:txBody>
      </p:sp>
      <p:sp>
        <p:nvSpPr>
          <p:cNvPr id="269" name="Google Shape;269;gd4fb24b8a6_0_55"/>
          <p:cNvSpPr txBox="1"/>
          <p:nvPr>
            <p:ph idx="1" type="body"/>
          </p:nvPr>
        </p:nvSpPr>
        <p:spPr>
          <a:xfrm>
            <a:off x="6667513" y="1416598"/>
            <a:ext cx="9518700" cy="4831500"/>
          </a:xfrm>
          <a:prstGeom prst="rect">
            <a:avLst/>
          </a:prstGeom>
          <a:noFill/>
          <a:ln>
            <a:noFill/>
          </a:ln>
        </p:spPr>
        <p:txBody>
          <a:bodyPr anchorCtr="0" anchor="t" bIns="50800" lIns="50800" spcFirstLastPara="1" rIns="50800" wrap="square" tIns="50800">
            <a:noAutofit/>
          </a:bodyPr>
          <a:lstStyle/>
          <a:p>
            <a:pPr indent="-552450" lvl="0" marL="571500" rtl="0" algn="l">
              <a:lnSpc>
                <a:spcPct val="100000"/>
              </a:lnSpc>
              <a:spcBef>
                <a:spcPts val="0"/>
              </a:spcBef>
              <a:spcAft>
                <a:spcPts val="0"/>
              </a:spcAft>
              <a:buClr>
                <a:srgbClr val="292929"/>
              </a:buClr>
              <a:buSzPts val="3500"/>
              <a:buFont typeface="Open Sans"/>
              <a:buChar char="•"/>
            </a:pPr>
            <a:r>
              <a:rPr lang="pt-BR" sz="3500">
                <a:solidFill>
                  <a:srgbClr val="292929"/>
                </a:solidFill>
              </a:rPr>
              <a:t>Explicar a relação entre o setor de alimentação e nutrição e outros setores da resposta</a:t>
            </a:r>
            <a:endParaRPr sz="3500">
              <a:solidFill>
                <a:srgbClr val="292929"/>
              </a:solidFill>
            </a:endParaRPr>
          </a:p>
          <a:p>
            <a:pPr indent="-552450" lvl="0" marL="571500" rtl="0" algn="l">
              <a:lnSpc>
                <a:spcPct val="100000"/>
              </a:lnSpc>
              <a:spcBef>
                <a:spcPts val="2663"/>
              </a:spcBef>
              <a:spcAft>
                <a:spcPts val="0"/>
              </a:spcAft>
              <a:buClr>
                <a:srgbClr val="292929"/>
              </a:buClr>
              <a:buSzPts val="3500"/>
              <a:buFont typeface="Open Sans"/>
              <a:buChar char="•"/>
            </a:pPr>
            <a:r>
              <a:rPr lang="pt-BR" sz="3500">
                <a:solidFill>
                  <a:srgbClr val="292929"/>
                </a:solidFill>
              </a:rPr>
              <a:t>Visualizar e descrever um dos indicadores mais citados: as necessidades diárias de energia</a:t>
            </a:r>
            <a:endParaRPr sz="3500">
              <a:solidFill>
                <a:srgbClr val="292929"/>
              </a:solidFill>
            </a:endParaRPr>
          </a:p>
          <a:p>
            <a:pPr indent="-552450" lvl="0" marL="571500" rtl="0" algn="l">
              <a:lnSpc>
                <a:spcPct val="100000"/>
              </a:lnSpc>
              <a:spcBef>
                <a:spcPts val="2663"/>
              </a:spcBef>
              <a:spcAft>
                <a:spcPts val="0"/>
              </a:spcAft>
              <a:buClr>
                <a:srgbClr val="292929"/>
              </a:buClr>
              <a:buSzPts val="3500"/>
              <a:buFont typeface="Open Sans"/>
              <a:buChar char="•"/>
            </a:pPr>
            <a:r>
              <a:rPr lang="pt-BR" sz="3500">
                <a:solidFill>
                  <a:srgbClr val="292929"/>
                </a:solidFill>
              </a:rPr>
              <a:t>U</a:t>
            </a:r>
            <a:r>
              <a:rPr lang="pt-BR" sz="3500"/>
              <a:t>tilizar</a:t>
            </a:r>
            <a:r>
              <a:rPr lang="pt-BR" sz="3500">
                <a:solidFill>
                  <a:srgbClr val="292929"/>
                </a:solidFill>
              </a:rPr>
              <a:t> corretamente os termos comuns relativos a alimentos e nutrição, ao ler relatórios de avaliação ou contribuir em discussões multissetoriais</a:t>
            </a:r>
            <a:endParaRPr sz="3500"/>
          </a:p>
          <a:p>
            <a:pPr indent="-552450" lvl="0" marL="571500" rtl="0" algn="l">
              <a:lnSpc>
                <a:spcPct val="100000"/>
              </a:lnSpc>
              <a:spcBef>
                <a:spcPts val="2663"/>
              </a:spcBef>
              <a:spcAft>
                <a:spcPts val="0"/>
              </a:spcAft>
              <a:buClr>
                <a:srgbClr val="292929"/>
              </a:buClr>
              <a:buSzPts val="3500"/>
              <a:buFont typeface="Open Sans"/>
              <a:buChar char="•"/>
            </a:pPr>
            <a:r>
              <a:rPr lang="pt-BR" sz="3500"/>
              <a:t>Escolha entre estratégias de resposta alimentar baseadas em fatores contextuais</a:t>
            </a:r>
            <a:endParaRPr sz="3500">
              <a:solidFill>
                <a:srgbClr val="292929"/>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42"/>
          <p:cNvSpPr txBox="1"/>
          <p:nvPr/>
        </p:nvSpPr>
        <p:spPr>
          <a:xfrm>
            <a:off x="502575" y="1060618"/>
            <a:ext cx="11939796" cy="385269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92929"/>
              </a:buClr>
              <a:buSzPts val="2100"/>
              <a:buFont typeface="Open Sans"/>
              <a:buNone/>
            </a:pPr>
            <a:r>
              <a:rPr b="1" i="0" lang="pt-BR" sz="3400" u="sng" cap="none" strike="noStrike">
                <a:solidFill>
                  <a:srgbClr val="292929"/>
                </a:solidFill>
                <a:latin typeface="Open Sans"/>
                <a:ea typeface="Open Sans"/>
                <a:cs typeface="Open Sans"/>
                <a:sym typeface="Open Sans"/>
              </a:rPr>
              <a:t>Quantidades-chave por 100g:</a:t>
            </a:r>
            <a:endParaRPr b="0" i="0" sz="3400" u="sng" cap="none" strike="noStrike">
              <a:solidFill>
                <a:srgbClr val="000000"/>
              </a:solidFill>
              <a:latin typeface="Open Sans"/>
              <a:ea typeface="Open Sans"/>
              <a:cs typeface="Open Sans"/>
              <a:sym typeface="Open Sans"/>
            </a:endParaRPr>
          </a:p>
          <a:p>
            <a:pPr indent="-457200" lvl="0" marL="457200" marR="0" rtl="0" algn="l">
              <a:lnSpc>
                <a:spcPct val="100000"/>
              </a:lnSpc>
              <a:spcBef>
                <a:spcPts val="2663"/>
              </a:spcBef>
              <a:spcAft>
                <a:spcPts val="0"/>
              </a:spcAft>
              <a:buClr>
                <a:srgbClr val="292929"/>
              </a:buClr>
              <a:buSzPts val="2300"/>
              <a:buFont typeface="Arial"/>
              <a:buChar char="•"/>
            </a:pPr>
            <a:r>
              <a:rPr b="1" i="0" lang="pt-BR" sz="3400" u="none" cap="none" strike="noStrike">
                <a:solidFill>
                  <a:srgbClr val="292929"/>
                </a:solidFill>
                <a:latin typeface="Open Sans"/>
                <a:ea typeface="Open Sans"/>
                <a:cs typeface="Open Sans"/>
                <a:sym typeface="Open Sans"/>
              </a:rPr>
              <a:t>Açúcar: </a:t>
            </a:r>
            <a:r>
              <a:rPr b="0" i="0" lang="pt-BR" sz="3400" u="none" cap="none" strike="noStrike">
                <a:solidFill>
                  <a:srgbClr val="292929"/>
                </a:solidFill>
                <a:latin typeface="Open Sans"/>
                <a:ea typeface="Open Sans"/>
                <a:cs typeface="Open Sans"/>
                <a:sym typeface="Open Sans"/>
              </a:rPr>
              <a:t>100g de carboidratos</a:t>
            </a:r>
            <a:endParaRPr b="0" i="0" sz="3400" u="none" cap="none" strike="noStrike">
              <a:solidFill>
                <a:srgbClr val="000000"/>
              </a:solidFill>
              <a:latin typeface="Open Sans"/>
              <a:ea typeface="Open Sans"/>
              <a:cs typeface="Open Sans"/>
              <a:sym typeface="Open Sans"/>
            </a:endParaRPr>
          </a:p>
          <a:p>
            <a:pPr indent="-457200" lvl="0" marL="457200" marR="0" rtl="0" algn="l">
              <a:lnSpc>
                <a:spcPct val="100000"/>
              </a:lnSpc>
              <a:spcBef>
                <a:spcPts val="2663"/>
              </a:spcBef>
              <a:spcAft>
                <a:spcPts val="0"/>
              </a:spcAft>
              <a:buClr>
                <a:srgbClr val="292929"/>
              </a:buClr>
              <a:buSzPts val="2300"/>
              <a:buFont typeface="Arial"/>
              <a:buChar char="•"/>
            </a:pPr>
            <a:r>
              <a:rPr b="1" i="0" lang="pt-BR" sz="3400" u="none" cap="none" strike="noStrike">
                <a:solidFill>
                  <a:srgbClr val="292929"/>
                </a:solidFill>
                <a:latin typeface="Open Sans"/>
                <a:ea typeface="Open Sans"/>
                <a:cs typeface="Open Sans"/>
                <a:sym typeface="Open Sans"/>
              </a:rPr>
              <a:t>Arroz: </a:t>
            </a:r>
            <a:r>
              <a:rPr b="0" i="0" lang="pt-BR" sz="3400" u="none" cap="none" strike="noStrike">
                <a:solidFill>
                  <a:srgbClr val="292929"/>
                </a:solidFill>
                <a:latin typeface="Open Sans"/>
                <a:ea typeface="Open Sans"/>
                <a:cs typeface="Open Sans"/>
                <a:sym typeface="Open Sans"/>
              </a:rPr>
              <a:t>28g de carboidratos, </a:t>
            </a:r>
            <a:br>
              <a:rPr b="0" i="0" lang="pt-BR" sz="3400" u="none" cap="none" strike="noStrike">
                <a:solidFill>
                  <a:srgbClr val="292929"/>
                </a:solidFill>
                <a:latin typeface="Open Sans"/>
                <a:ea typeface="Open Sans"/>
                <a:cs typeface="Open Sans"/>
                <a:sym typeface="Open Sans"/>
              </a:rPr>
            </a:br>
            <a:r>
              <a:rPr b="0" i="0" lang="pt-BR" sz="3400" u="none" cap="none" strike="noStrike">
                <a:solidFill>
                  <a:srgbClr val="292929"/>
                </a:solidFill>
                <a:latin typeface="Open Sans"/>
                <a:ea typeface="Open Sans"/>
                <a:cs typeface="Open Sans"/>
                <a:sym typeface="Open Sans"/>
              </a:rPr>
              <a:t>3g de proteína</a:t>
            </a:r>
            <a:endParaRPr b="0" i="0" sz="3400" u="none" cap="none" strike="noStrike">
              <a:solidFill>
                <a:srgbClr val="000000"/>
              </a:solidFill>
              <a:latin typeface="Open Sans"/>
              <a:ea typeface="Open Sans"/>
              <a:cs typeface="Open Sans"/>
              <a:sym typeface="Open Sans"/>
            </a:endParaRPr>
          </a:p>
          <a:p>
            <a:pPr indent="-457200" lvl="0" marL="457200" marR="0" rtl="0" algn="l">
              <a:lnSpc>
                <a:spcPct val="100000"/>
              </a:lnSpc>
              <a:spcBef>
                <a:spcPts val="2663"/>
              </a:spcBef>
              <a:spcAft>
                <a:spcPts val="0"/>
              </a:spcAft>
              <a:buClr>
                <a:srgbClr val="292929"/>
              </a:buClr>
              <a:buSzPts val="2300"/>
              <a:buFont typeface="Arial"/>
              <a:buChar char="•"/>
            </a:pPr>
            <a:r>
              <a:rPr b="1" i="0" lang="pt-BR" sz="3400" u="none" cap="none" strike="noStrike">
                <a:solidFill>
                  <a:srgbClr val="292929"/>
                </a:solidFill>
                <a:latin typeface="Open Sans"/>
                <a:ea typeface="Open Sans"/>
                <a:cs typeface="Open Sans"/>
                <a:sym typeface="Open Sans"/>
              </a:rPr>
              <a:t>Lentilhas: </a:t>
            </a:r>
            <a:r>
              <a:rPr b="0" i="0" lang="pt-BR" sz="3400" u="none" cap="none" strike="noStrike">
                <a:solidFill>
                  <a:srgbClr val="292929"/>
                </a:solidFill>
                <a:latin typeface="Open Sans"/>
                <a:ea typeface="Open Sans"/>
                <a:cs typeface="Open Sans"/>
                <a:sym typeface="Open Sans"/>
              </a:rPr>
              <a:t>20g de carboidratos, 9g de proteína</a:t>
            </a:r>
            <a:endParaRPr b="0" i="0" sz="3400" u="none" cap="none" strike="noStrike">
              <a:solidFill>
                <a:srgbClr val="000000"/>
              </a:solidFill>
              <a:latin typeface="Open Sans"/>
              <a:ea typeface="Open Sans"/>
              <a:cs typeface="Open Sans"/>
              <a:sym typeface="Open Sans"/>
            </a:endParaRPr>
          </a:p>
          <a:p>
            <a:pPr indent="-457200" lvl="0" marL="457200" marR="0" rtl="0" algn="l">
              <a:lnSpc>
                <a:spcPct val="100000"/>
              </a:lnSpc>
              <a:spcBef>
                <a:spcPts val="2663"/>
              </a:spcBef>
              <a:spcAft>
                <a:spcPts val="0"/>
              </a:spcAft>
              <a:buClr>
                <a:srgbClr val="292929"/>
              </a:buClr>
              <a:buSzPts val="2300"/>
              <a:buFont typeface="Arial"/>
              <a:buChar char="•"/>
            </a:pPr>
            <a:r>
              <a:rPr b="1" i="0" lang="pt-BR" sz="3400" u="none" cap="none" strike="noStrike">
                <a:solidFill>
                  <a:srgbClr val="292929"/>
                </a:solidFill>
                <a:latin typeface="Open Sans"/>
                <a:ea typeface="Open Sans"/>
                <a:cs typeface="Open Sans"/>
                <a:sym typeface="Open Sans"/>
              </a:rPr>
              <a:t>Óleo: </a:t>
            </a:r>
            <a:r>
              <a:rPr b="0" i="0" lang="pt-BR" sz="3400" u="none" cap="none" strike="noStrike">
                <a:solidFill>
                  <a:srgbClr val="292929"/>
                </a:solidFill>
                <a:latin typeface="Open Sans"/>
                <a:ea typeface="Open Sans"/>
                <a:cs typeface="Open Sans"/>
                <a:sym typeface="Open Sans"/>
              </a:rPr>
              <a:t>100g de gordura, vitaminas A e D</a:t>
            </a:r>
            <a:endParaRPr b="0" i="0" sz="3400" u="none" cap="none" strike="noStrike">
              <a:solidFill>
                <a:srgbClr val="000000"/>
              </a:solidFill>
              <a:latin typeface="Open Sans"/>
              <a:ea typeface="Open Sans"/>
              <a:cs typeface="Open Sans"/>
              <a:sym typeface="Open Sans"/>
            </a:endParaRPr>
          </a:p>
          <a:p>
            <a:pPr indent="-457200" lvl="0" marL="457200" marR="0" rtl="0" algn="l">
              <a:lnSpc>
                <a:spcPct val="100000"/>
              </a:lnSpc>
              <a:spcBef>
                <a:spcPts val="2663"/>
              </a:spcBef>
              <a:spcAft>
                <a:spcPts val="0"/>
              </a:spcAft>
              <a:buClr>
                <a:srgbClr val="292929"/>
              </a:buClr>
              <a:buSzPts val="2300"/>
              <a:buFont typeface="Arial"/>
              <a:buChar char="•"/>
            </a:pPr>
            <a:r>
              <a:rPr b="1" i="0" lang="pt-BR" sz="3400" u="none" cap="none" strike="noStrike">
                <a:solidFill>
                  <a:srgbClr val="292929"/>
                </a:solidFill>
                <a:latin typeface="Open Sans"/>
                <a:ea typeface="Open Sans"/>
                <a:cs typeface="Open Sans"/>
                <a:sym typeface="Open Sans"/>
              </a:rPr>
              <a:t>Farinha de soja enriquecida: </a:t>
            </a:r>
            <a:r>
              <a:rPr b="0" i="0" lang="pt-BR" sz="3400" u="none" cap="none" strike="noStrike">
                <a:solidFill>
                  <a:srgbClr val="292929"/>
                </a:solidFill>
                <a:latin typeface="Open Sans"/>
                <a:ea typeface="Open Sans"/>
                <a:cs typeface="Open Sans"/>
                <a:sym typeface="Open Sans"/>
              </a:rPr>
              <a:t>76g de carboidratos, </a:t>
            </a:r>
            <a:br>
              <a:rPr b="0" i="0" lang="pt-BR" sz="3400" u="none" cap="none" strike="noStrike">
                <a:solidFill>
                  <a:srgbClr val="292929"/>
                </a:solidFill>
                <a:latin typeface="Open Sans"/>
                <a:ea typeface="Open Sans"/>
                <a:cs typeface="Open Sans"/>
                <a:sym typeface="Open Sans"/>
              </a:rPr>
            </a:br>
            <a:r>
              <a:rPr b="0" i="0" lang="pt-BR" sz="3400" u="none" cap="none" strike="noStrike">
                <a:solidFill>
                  <a:srgbClr val="292929"/>
                </a:solidFill>
                <a:latin typeface="Open Sans"/>
                <a:ea typeface="Open Sans"/>
                <a:cs typeface="Open Sans"/>
                <a:sym typeface="Open Sans"/>
              </a:rPr>
              <a:t>10g de proteína, várias vitaminas </a:t>
            </a:r>
            <a:br>
              <a:rPr b="0" i="0" lang="pt-BR" sz="3400" u="none" cap="none" strike="noStrike">
                <a:solidFill>
                  <a:srgbClr val="292929"/>
                </a:solidFill>
                <a:latin typeface="Open Sans"/>
                <a:ea typeface="Open Sans"/>
                <a:cs typeface="Open Sans"/>
                <a:sym typeface="Open Sans"/>
              </a:rPr>
            </a:br>
            <a:r>
              <a:rPr b="0" i="0" lang="pt-BR" sz="3400" u="none" cap="none" strike="noStrike">
                <a:solidFill>
                  <a:srgbClr val="292929"/>
                </a:solidFill>
                <a:latin typeface="Open Sans"/>
                <a:ea typeface="Open Sans"/>
                <a:cs typeface="Open Sans"/>
                <a:sym typeface="Open Sans"/>
              </a:rPr>
              <a:t>e minerais</a:t>
            </a:r>
            <a:endParaRPr b="0" i="0" sz="3400" u="none" cap="none" strike="noStrike">
              <a:solidFill>
                <a:srgbClr val="000000"/>
              </a:solidFill>
              <a:latin typeface="Open Sans"/>
              <a:ea typeface="Open Sans"/>
              <a:cs typeface="Open Sans"/>
              <a:sym typeface="Open Sans"/>
            </a:endParaRPr>
          </a:p>
          <a:p>
            <a:pPr indent="-457200" lvl="0" marL="457200" marR="0" rtl="0" algn="l">
              <a:lnSpc>
                <a:spcPct val="100000"/>
              </a:lnSpc>
              <a:spcBef>
                <a:spcPts val="2663"/>
              </a:spcBef>
              <a:spcAft>
                <a:spcPts val="0"/>
              </a:spcAft>
              <a:buClr>
                <a:srgbClr val="292929"/>
              </a:buClr>
              <a:buSzPts val="2300"/>
              <a:buFont typeface="Arial"/>
              <a:buChar char="•"/>
            </a:pPr>
            <a:r>
              <a:rPr b="1" i="0" lang="pt-BR" sz="3400" u="none" cap="none" strike="noStrike">
                <a:solidFill>
                  <a:srgbClr val="292929"/>
                </a:solidFill>
                <a:latin typeface="Open Sans"/>
                <a:ea typeface="Open Sans"/>
                <a:cs typeface="Open Sans"/>
                <a:sym typeface="Open Sans"/>
              </a:rPr>
              <a:t>Sal: </a:t>
            </a:r>
            <a:r>
              <a:rPr b="0" i="0" lang="pt-BR" sz="3400" u="none" cap="none" strike="noStrike">
                <a:solidFill>
                  <a:srgbClr val="292929"/>
                </a:solidFill>
                <a:latin typeface="Open Sans"/>
                <a:ea typeface="Open Sans"/>
                <a:cs typeface="Open Sans"/>
                <a:sym typeface="Open Sans"/>
              </a:rPr>
              <a:t>Iodo</a:t>
            </a:r>
            <a:endParaRPr b="0" i="0" sz="3400" u="none" cap="none" strike="noStrike">
              <a:solidFill>
                <a:srgbClr val="292929"/>
              </a:solidFill>
              <a:latin typeface="Open Sans"/>
              <a:ea typeface="Open Sans"/>
              <a:cs typeface="Open Sans"/>
              <a:sym typeface="Open Sans"/>
            </a:endParaRPr>
          </a:p>
        </p:txBody>
      </p:sp>
      <p:sp>
        <p:nvSpPr>
          <p:cNvPr id="460" name="Google Shape;460;p42"/>
          <p:cNvSpPr txBox="1"/>
          <p:nvPr/>
        </p:nvSpPr>
        <p:spPr>
          <a:xfrm>
            <a:off x="392125" y="69850"/>
            <a:ext cx="16851900" cy="1035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0"/>
              <a:buFont typeface="Open Sans"/>
              <a:buNone/>
            </a:pPr>
            <a:r>
              <a:rPr b="1" i="0" lang="pt-BR" sz="4800" u="none" cap="none" strike="noStrike">
                <a:solidFill>
                  <a:srgbClr val="000000"/>
                </a:solidFill>
                <a:latin typeface="Open Sans"/>
                <a:ea typeface="Open Sans"/>
                <a:cs typeface="Open Sans"/>
                <a:sym typeface="Open Sans"/>
              </a:rPr>
              <a:t>Que quantidade de alimento representa 2.100 kCal?</a:t>
            </a:r>
            <a:endParaRPr b="0" i="0" sz="200" u="none" cap="none" strike="noStrike">
              <a:solidFill>
                <a:srgbClr val="000000"/>
              </a:solidFill>
              <a:latin typeface="Arial"/>
              <a:ea typeface="Arial"/>
              <a:cs typeface="Arial"/>
              <a:sym typeface="Arial"/>
            </a:endParaRPr>
          </a:p>
        </p:txBody>
      </p:sp>
      <p:sp>
        <p:nvSpPr>
          <p:cNvPr id="461" name="Google Shape;461;p42"/>
          <p:cNvSpPr txBox="1"/>
          <p:nvPr/>
        </p:nvSpPr>
        <p:spPr>
          <a:xfrm>
            <a:off x="11779172" y="4448628"/>
            <a:ext cx="4811713" cy="3575050"/>
          </a:xfrm>
          <a:prstGeom prst="rect">
            <a:avLst/>
          </a:prstGeom>
          <a:no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92929"/>
              </a:buClr>
              <a:buSzPts val="2700"/>
              <a:buFont typeface="Open Sans"/>
              <a:buNone/>
            </a:pPr>
            <a:r>
              <a:rPr b="1" i="0" lang="pt-BR" sz="3600" u="none" cap="none" strike="noStrike">
                <a:solidFill>
                  <a:srgbClr val="292929"/>
                </a:solidFill>
                <a:latin typeface="Open Sans"/>
                <a:ea typeface="Open Sans"/>
                <a:cs typeface="Open Sans"/>
                <a:sym typeface="Open Sans"/>
              </a:rPr>
              <a:t>Calorias por grama:</a:t>
            </a:r>
            <a:endParaRPr b="0" i="0" sz="1400" u="none" cap="none" strike="noStrike">
              <a:solidFill>
                <a:srgbClr val="000000"/>
              </a:solidFill>
              <a:latin typeface="Arial"/>
              <a:ea typeface="Arial"/>
              <a:cs typeface="Arial"/>
              <a:sym typeface="Arial"/>
            </a:endParaRPr>
          </a:p>
          <a:p>
            <a:pPr indent="-296348" lvl="0" marL="296348" marR="0" rtl="0" algn="l">
              <a:lnSpc>
                <a:spcPct val="100000"/>
              </a:lnSpc>
              <a:spcBef>
                <a:spcPts val="2667"/>
              </a:spcBef>
              <a:spcAft>
                <a:spcPts val="0"/>
              </a:spcAft>
              <a:buClr>
                <a:srgbClr val="292929"/>
              </a:buClr>
              <a:buSzPts val="2700"/>
              <a:buFont typeface="Open Sans"/>
              <a:buChar char="•"/>
            </a:pPr>
            <a:r>
              <a:rPr b="1" i="0" lang="pt-BR" sz="3600" u="none" cap="none" strike="noStrike">
                <a:solidFill>
                  <a:srgbClr val="292929"/>
                </a:solidFill>
                <a:latin typeface="Open Sans"/>
                <a:ea typeface="Open Sans"/>
                <a:cs typeface="Open Sans"/>
                <a:sym typeface="Open Sans"/>
              </a:rPr>
              <a:t>Carboidratos</a:t>
            </a:r>
            <a:r>
              <a:rPr b="0" i="0" lang="pt-BR" sz="3600" u="none" cap="none" strike="noStrike">
                <a:solidFill>
                  <a:srgbClr val="292929"/>
                </a:solidFill>
                <a:latin typeface="Open Sans"/>
                <a:ea typeface="Open Sans"/>
                <a:cs typeface="Open Sans"/>
                <a:sym typeface="Open Sans"/>
              </a:rPr>
              <a:t>: 4</a:t>
            </a:r>
            <a:endParaRPr b="0" i="0" sz="1400" u="none" cap="none" strike="noStrike">
              <a:solidFill>
                <a:srgbClr val="000000"/>
              </a:solidFill>
              <a:latin typeface="Arial"/>
              <a:ea typeface="Arial"/>
              <a:cs typeface="Arial"/>
              <a:sym typeface="Arial"/>
            </a:endParaRPr>
          </a:p>
          <a:p>
            <a:pPr indent="-296348" lvl="0" marL="296348" marR="0" rtl="0" algn="l">
              <a:lnSpc>
                <a:spcPct val="100000"/>
              </a:lnSpc>
              <a:spcBef>
                <a:spcPts val="2667"/>
              </a:spcBef>
              <a:spcAft>
                <a:spcPts val="0"/>
              </a:spcAft>
              <a:buClr>
                <a:srgbClr val="292929"/>
              </a:buClr>
              <a:buSzPts val="2700"/>
              <a:buFont typeface="Open Sans"/>
              <a:buChar char="•"/>
            </a:pPr>
            <a:r>
              <a:rPr b="1" i="0" lang="pt-BR" sz="3600" u="none" cap="none" strike="noStrike">
                <a:solidFill>
                  <a:srgbClr val="292929"/>
                </a:solidFill>
                <a:latin typeface="Open Sans"/>
                <a:ea typeface="Open Sans"/>
                <a:cs typeface="Open Sans"/>
                <a:sym typeface="Open Sans"/>
              </a:rPr>
              <a:t>Proteínas</a:t>
            </a:r>
            <a:r>
              <a:rPr b="0" i="0" lang="pt-BR" sz="3600" u="none" cap="none" strike="noStrike">
                <a:solidFill>
                  <a:srgbClr val="292929"/>
                </a:solidFill>
                <a:latin typeface="Open Sans"/>
                <a:ea typeface="Open Sans"/>
                <a:cs typeface="Open Sans"/>
                <a:sym typeface="Open Sans"/>
              </a:rPr>
              <a:t>: 4</a:t>
            </a:r>
            <a:endParaRPr b="0" i="0" sz="1400" u="none" cap="none" strike="noStrike">
              <a:solidFill>
                <a:srgbClr val="000000"/>
              </a:solidFill>
              <a:latin typeface="Arial"/>
              <a:ea typeface="Arial"/>
              <a:cs typeface="Arial"/>
              <a:sym typeface="Arial"/>
            </a:endParaRPr>
          </a:p>
          <a:p>
            <a:pPr indent="-296348" lvl="0" marL="296348" marR="0" rtl="0" algn="l">
              <a:lnSpc>
                <a:spcPct val="100000"/>
              </a:lnSpc>
              <a:spcBef>
                <a:spcPts val="2667"/>
              </a:spcBef>
              <a:spcAft>
                <a:spcPts val="0"/>
              </a:spcAft>
              <a:buClr>
                <a:srgbClr val="292929"/>
              </a:buClr>
              <a:buSzPts val="2700"/>
              <a:buFont typeface="Open Sans"/>
              <a:buChar char="•"/>
            </a:pPr>
            <a:r>
              <a:rPr b="1" i="0" lang="pt-BR" sz="3600" u="none" cap="none" strike="noStrike">
                <a:solidFill>
                  <a:srgbClr val="292929"/>
                </a:solidFill>
                <a:latin typeface="Open Sans"/>
                <a:ea typeface="Open Sans"/>
                <a:cs typeface="Open Sans"/>
                <a:sym typeface="Open Sans"/>
              </a:rPr>
              <a:t>Gordura</a:t>
            </a:r>
            <a:r>
              <a:rPr b="0" i="0" lang="pt-BR" sz="3600" u="none" cap="none" strike="noStrike">
                <a:solidFill>
                  <a:srgbClr val="292929"/>
                </a:solidFill>
                <a:latin typeface="Open Sans"/>
                <a:ea typeface="Open Sans"/>
                <a:cs typeface="Open Sans"/>
                <a:sym typeface="Open Sans"/>
              </a:rPr>
              <a:t>: 9</a:t>
            </a:r>
            <a:endParaRPr b="0" i="0" sz="1400" u="none" cap="none" strike="noStrike">
              <a:solidFill>
                <a:srgbClr val="000000"/>
              </a:solidFill>
              <a:latin typeface="Arial"/>
              <a:ea typeface="Arial"/>
              <a:cs typeface="Arial"/>
              <a:sym typeface="Arial"/>
            </a:endParaRPr>
          </a:p>
        </p:txBody>
      </p:sp>
      <p:sp>
        <p:nvSpPr>
          <p:cNvPr id="462" name="Google Shape;462;p42"/>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id="463" name="Google Shape;463;p42"/>
          <p:cNvPicPr preferRelativeResize="0"/>
          <p:nvPr/>
        </p:nvPicPr>
        <p:blipFill rotWithShape="1">
          <a:blip r:embed="rId3">
            <a:alphaModFix/>
          </a:blip>
          <a:srcRect b="0" l="0" r="0" t="0"/>
          <a:stretch/>
        </p:blipFill>
        <p:spPr>
          <a:xfrm>
            <a:off x="8625944" y="1105150"/>
            <a:ext cx="8030255" cy="199975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pic>
        <p:nvPicPr>
          <p:cNvPr descr="empty" id="468" name="Google Shape;468;p43"/>
          <p:cNvPicPr preferRelativeResize="0"/>
          <p:nvPr/>
        </p:nvPicPr>
        <p:blipFill rotWithShape="1">
          <a:blip r:embed="rId3">
            <a:alphaModFix/>
          </a:blip>
          <a:srcRect b="0" l="0" r="0" t="0"/>
          <a:stretch/>
        </p:blipFill>
        <p:spPr>
          <a:xfrm>
            <a:off x="4916488" y="1757363"/>
            <a:ext cx="2601912" cy="2601912"/>
          </a:xfrm>
          <a:prstGeom prst="rect">
            <a:avLst/>
          </a:prstGeom>
          <a:noFill/>
          <a:ln>
            <a:noFill/>
          </a:ln>
        </p:spPr>
      </p:pic>
      <p:pic>
        <p:nvPicPr>
          <p:cNvPr descr="empty" id="469" name="Google Shape;469;p43"/>
          <p:cNvPicPr preferRelativeResize="0"/>
          <p:nvPr/>
        </p:nvPicPr>
        <p:blipFill rotWithShape="1">
          <a:blip r:embed="rId3">
            <a:alphaModFix/>
          </a:blip>
          <a:srcRect b="0" l="0" r="0" t="0"/>
          <a:stretch/>
        </p:blipFill>
        <p:spPr>
          <a:xfrm>
            <a:off x="8529638" y="1763713"/>
            <a:ext cx="2600325" cy="2601912"/>
          </a:xfrm>
          <a:prstGeom prst="rect">
            <a:avLst/>
          </a:prstGeom>
          <a:noFill/>
          <a:ln>
            <a:noFill/>
          </a:ln>
        </p:spPr>
      </p:pic>
      <p:pic>
        <p:nvPicPr>
          <p:cNvPr descr="empty" id="470" name="Google Shape;470;p43"/>
          <p:cNvPicPr preferRelativeResize="0"/>
          <p:nvPr/>
        </p:nvPicPr>
        <p:blipFill rotWithShape="1">
          <a:blip r:embed="rId3">
            <a:alphaModFix/>
          </a:blip>
          <a:srcRect b="0" l="0" r="0" t="0"/>
          <a:stretch/>
        </p:blipFill>
        <p:spPr>
          <a:xfrm>
            <a:off x="12030075" y="1763713"/>
            <a:ext cx="2601913" cy="2601912"/>
          </a:xfrm>
          <a:prstGeom prst="rect">
            <a:avLst/>
          </a:prstGeom>
          <a:noFill/>
          <a:ln>
            <a:noFill/>
          </a:ln>
        </p:spPr>
      </p:pic>
      <p:pic>
        <p:nvPicPr>
          <p:cNvPr descr="empty" id="471" name="Google Shape;471;p43"/>
          <p:cNvPicPr preferRelativeResize="0"/>
          <p:nvPr/>
        </p:nvPicPr>
        <p:blipFill rotWithShape="1">
          <a:blip r:embed="rId3">
            <a:alphaModFix/>
          </a:blip>
          <a:srcRect b="0" l="0" r="0" t="0"/>
          <a:stretch/>
        </p:blipFill>
        <p:spPr>
          <a:xfrm>
            <a:off x="5127625" y="5365750"/>
            <a:ext cx="2601913" cy="2600325"/>
          </a:xfrm>
          <a:prstGeom prst="rect">
            <a:avLst/>
          </a:prstGeom>
          <a:noFill/>
          <a:ln>
            <a:noFill/>
          </a:ln>
        </p:spPr>
      </p:pic>
      <p:pic>
        <p:nvPicPr>
          <p:cNvPr descr="empty" id="472" name="Google Shape;472;p43"/>
          <p:cNvPicPr preferRelativeResize="0"/>
          <p:nvPr/>
        </p:nvPicPr>
        <p:blipFill rotWithShape="1">
          <a:blip r:embed="rId3">
            <a:alphaModFix/>
          </a:blip>
          <a:srcRect b="0" l="0" r="0" t="0"/>
          <a:stretch/>
        </p:blipFill>
        <p:spPr>
          <a:xfrm>
            <a:off x="8562975" y="5365750"/>
            <a:ext cx="2600325" cy="2600325"/>
          </a:xfrm>
          <a:prstGeom prst="rect">
            <a:avLst/>
          </a:prstGeom>
          <a:noFill/>
          <a:ln>
            <a:noFill/>
          </a:ln>
        </p:spPr>
      </p:pic>
      <p:pic>
        <p:nvPicPr>
          <p:cNvPr descr="empty" id="473" name="Google Shape;473;p43"/>
          <p:cNvPicPr preferRelativeResize="0"/>
          <p:nvPr/>
        </p:nvPicPr>
        <p:blipFill rotWithShape="1">
          <a:blip r:embed="rId3">
            <a:alphaModFix/>
          </a:blip>
          <a:srcRect b="0" l="0" r="0" t="0"/>
          <a:stretch/>
        </p:blipFill>
        <p:spPr>
          <a:xfrm>
            <a:off x="12063413" y="5365750"/>
            <a:ext cx="2601912" cy="2600325"/>
          </a:xfrm>
          <a:prstGeom prst="rect">
            <a:avLst/>
          </a:prstGeom>
          <a:noFill/>
          <a:ln>
            <a:noFill/>
          </a:ln>
        </p:spPr>
      </p:pic>
      <p:sp>
        <p:nvSpPr>
          <p:cNvPr id="474" name="Google Shape;474;p43"/>
          <p:cNvSpPr txBox="1"/>
          <p:nvPr/>
        </p:nvSpPr>
        <p:spPr>
          <a:xfrm>
            <a:off x="2201851" y="279325"/>
            <a:ext cx="15322500" cy="1305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700"/>
              <a:buFont typeface="Arial"/>
              <a:buNone/>
            </a:pPr>
            <a:r>
              <a:rPr b="1" i="0" lang="pt-BR" sz="4340" u="none" cap="none" strike="noStrike">
                <a:solidFill>
                  <a:srgbClr val="000000"/>
                </a:solidFill>
                <a:latin typeface="Arial"/>
                <a:ea typeface="Arial"/>
                <a:cs typeface="Arial"/>
                <a:sym typeface="Arial"/>
              </a:rPr>
              <a:t>Uma solução possível</a:t>
            </a:r>
            <a:r>
              <a:rPr b="1" i="0" lang="pt-BR" sz="3540" u="none" cap="none" strike="noStrike">
                <a:solidFill>
                  <a:srgbClr val="000000"/>
                </a:solidFill>
                <a:latin typeface="Arial"/>
                <a:ea typeface="Arial"/>
                <a:cs typeface="Arial"/>
                <a:sym typeface="Arial"/>
              </a:rPr>
              <a:t> </a:t>
            </a:r>
            <a:endParaRPr b="0" i="0" sz="354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300"/>
              <a:buFont typeface="Arial"/>
              <a:buNone/>
            </a:pPr>
            <a:r>
              <a:rPr b="1" i="0" lang="pt-BR" sz="3540" u="none" cap="none" strike="noStrike">
                <a:solidFill>
                  <a:srgbClr val="000000"/>
                </a:solidFill>
                <a:latin typeface="Arial"/>
                <a:ea typeface="Arial"/>
                <a:cs typeface="Arial"/>
                <a:sym typeface="Arial"/>
              </a:rPr>
              <a:t>Esta ração seca atende às necessidades nutricionais diárias</a:t>
            </a:r>
            <a:endParaRPr b="0" i="0" sz="3540" u="none" cap="none" strike="noStrike">
              <a:solidFill>
                <a:srgbClr val="000000"/>
              </a:solidFill>
              <a:latin typeface="Arial"/>
              <a:ea typeface="Arial"/>
              <a:cs typeface="Arial"/>
              <a:sym typeface="Arial"/>
            </a:endParaRPr>
          </a:p>
        </p:txBody>
      </p:sp>
      <p:sp>
        <p:nvSpPr>
          <p:cNvPr id="475" name="Google Shape;475;p43"/>
          <p:cNvSpPr txBox="1"/>
          <p:nvPr/>
        </p:nvSpPr>
        <p:spPr>
          <a:xfrm>
            <a:off x="9066213" y="3163888"/>
            <a:ext cx="1722437" cy="90011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251"/>
              <a:buFont typeface="Arial"/>
              <a:buNone/>
            </a:pPr>
            <a:r>
              <a:rPr b="1" i="0" lang="pt-BR" sz="5251" u="none" cap="none" strike="noStrike">
                <a:solidFill>
                  <a:srgbClr val="000000"/>
                </a:solidFill>
                <a:latin typeface="Open Sans"/>
                <a:ea typeface="Open Sans"/>
                <a:cs typeface="Open Sans"/>
                <a:sym typeface="Open Sans"/>
              </a:rPr>
              <a:t>420g</a:t>
            </a:r>
            <a:endParaRPr b="0" i="0" sz="1400" u="none" cap="none" strike="noStrike">
              <a:solidFill>
                <a:srgbClr val="000000"/>
              </a:solidFill>
              <a:latin typeface="Arial"/>
              <a:ea typeface="Arial"/>
              <a:cs typeface="Arial"/>
              <a:sym typeface="Arial"/>
            </a:endParaRPr>
          </a:p>
        </p:txBody>
      </p:sp>
      <p:sp>
        <p:nvSpPr>
          <p:cNvPr id="476" name="Google Shape;476;p43"/>
          <p:cNvSpPr txBox="1"/>
          <p:nvPr/>
        </p:nvSpPr>
        <p:spPr>
          <a:xfrm>
            <a:off x="5494338" y="3163888"/>
            <a:ext cx="1347900" cy="900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251"/>
              <a:buFont typeface="Arial"/>
              <a:buNone/>
            </a:pPr>
            <a:r>
              <a:rPr b="1" i="0" lang="pt-BR" sz="5251" u="none" cap="none" strike="noStrike">
                <a:solidFill>
                  <a:srgbClr val="000000"/>
                </a:solidFill>
                <a:latin typeface="Open Sans"/>
                <a:ea typeface="Open Sans"/>
                <a:cs typeface="Open Sans"/>
                <a:sym typeface="Open Sans"/>
              </a:rPr>
              <a:t>20g</a:t>
            </a:r>
            <a:endParaRPr b="0" i="0" sz="1400" u="none" cap="none" strike="noStrike">
              <a:solidFill>
                <a:srgbClr val="000000"/>
              </a:solidFill>
              <a:latin typeface="Arial"/>
              <a:ea typeface="Arial"/>
              <a:cs typeface="Arial"/>
              <a:sym typeface="Arial"/>
            </a:endParaRPr>
          </a:p>
        </p:txBody>
      </p:sp>
      <p:sp>
        <p:nvSpPr>
          <p:cNvPr id="477" name="Google Shape;477;p43"/>
          <p:cNvSpPr txBox="1"/>
          <p:nvPr/>
        </p:nvSpPr>
        <p:spPr>
          <a:xfrm>
            <a:off x="12649200" y="3163888"/>
            <a:ext cx="1347900" cy="900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251"/>
              <a:buFont typeface="Arial"/>
              <a:buNone/>
            </a:pPr>
            <a:r>
              <a:rPr b="1" i="0" lang="pt-BR" sz="5251" u="none" cap="none" strike="noStrike">
                <a:solidFill>
                  <a:srgbClr val="000000"/>
                </a:solidFill>
                <a:latin typeface="Open Sans"/>
                <a:ea typeface="Open Sans"/>
                <a:cs typeface="Open Sans"/>
                <a:sym typeface="Open Sans"/>
              </a:rPr>
              <a:t>60g</a:t>
            </a:r>
            <a:endParaRPr b="0" i="0" sz="1400" u="none" cap="none" strike="noStrike">
              <a:solidFill>
                <a:srgbClr val="000000"/>
              </a:solidFill>
              <a:latin typeface="Arial"/>
              <a:ea typeface="Arial"/>
              <a:cs typeface="Arial"/>
              <a:sym typeface="Arial"/>
            </a:endParaRPr>
          </a:p>
        </p:txBody>
      </p:sp>
      <p:sp>
        <p:nvSpPr>
          <p:cNvPr id="478" name="Google Shape;478;p43"/>
          <p:cNvSpPr txBox="1"/>
          <p:nvPr/>
        </p:nvSpPr>
        <p:spPr>
          <a:xfrm>
            <a:off x="9222325" y="6645275"/>
            <a:ext cx="1346100" cy="900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251"/>
              <a:buFont typeface="Arial"/>
              <a:buNone/>
            </a:pPr>
            <a:r>
              <a:rPr b="1" i="0" lang="pt-BR" sz="5251" u="none" cap="none" strike="noStrike">
                <a:solidFill>
                  <a:srgbClr val="000000"/>
                </a:solidFill>
                <a:latin typeface="Open Sans"/>
                <a:ea typeface="Open Sans"/>
                <a:cs typeface="Open Sans"/>
                <a:sym typeface="Open Sans"/>
              </a:rPr>
              <a:t>30g</a:t>
            </a:r>
            <a:endParaRPr b="0" i="0" sz="1400" u="none" cap="none" strike="noStrike">
              <a:solidFill>
                <a:srgbClr val="000000"/>
              </a:solidFill>
              <a:latin typeface="Arial"/>
              <a:ea typeface="Arial"/>
              <a:cs typeface="Arial"/>
              <a:sym typeface="Arial"/>
            </a:endParaRPr>
          </a:p>
        </p:txBody>
      </p:sp>
      <p:sp>
        <p:nvSpPr>
          <p:cNvPr id="479" name="Google Shape;479;p43"/>
          <p:cNvSpPr txBox="1"/>
          <p:nvPr/>
        </p:nvSpPr>
        <p:spPr>
          <a:xfrm>
            <a:off x="5746750" y="6645275"/>
            <a:ext cx="1347900" cy="900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251"/>
              <a:buFont typeface="Arial"/>
              <a:buNone/>
            </a:pPr>
            <a:r>
              <a:rPr b="1" i="0" lang="pt-BR" sz="5251" u="none" cap="none" strike="noStrike">
                <a:solidFill>
                  <a:srgbClr val="000000"/>
                </a:solidFill>
                <a:latin typeface="Open Sans"/>
                <a:ea typeface="Open Sans"/>
                <a:cs typeface="Open Sans"/>
                <a:sym typeface="Open Sans"/>
              </a:rPr>
              <a:t>30g</a:t>
            </a:r>
            <a:endParaRPr b="0" i="0" sz="1400" u="none" cap="none" strike="noStrike">
              <a:solidFill>
                <a:srgbClr val="000000"/>
              </a:solidFill>
              <a:latin typeface="Arial"/>
              <a:ea typeface="Arial"/>
              <a:cs typeface="Arial"/>
              <a:sym typeface="Arial"/>
            </a:endParaRPr>
          </a:p>
        </p:txBody>
      </p:sp>
      <p:sp>
        <p:nvSpPr>
          <p:cNvPr id="480" name="Google Shape;480;p43"/>
          <p:cNvSpPr txBox="1"/>
          <p:nvPr/>
        </p:nvSpPr>
        <p:spPr>
          <a:xfrm>
            <a:off x="12820650" y="6645275"/>
            <a:ext cx="973200" cy="900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251"/>
              <a:buFont typeface="Arial"/>
              <a:buNone/>
            </a:pPr>
            <a:r>
              <a:rPr b="1" i="0" lang="pt-BR" sz="5251" u="none" cap="none" strike="noStrike">
                <a:solidFill>
                  <a:srgbClr val="000000"/>
                </a:solidFill>
                <a:latin typeface="Open Sans"/>
                <a:ea typeface="Open Sans"/>
                <a:cs typeface="Open Sans"/>
                <a:sym typeface="Open Sans"/>
              </a:rPr>
              <a:t>5g</a:t>
            </a:r>
            <a:endParaRPr b="0" i="0" sz="1400" u="none" cap="none" strike="noStrike">
              <a:solidFill>
                <a:srgbClr val="000000"/>
              </a:solidFill>
              <a:latin typeface="Arial"/>
              <a:ea typeface="Arial"/>
              <a:cs typeface="Arial"/>
              <a:sym typeface="Arial"/>
            </a:endParaRPr>
          </a:p>
        </p:txBody>
      </p:sp>
      <p:sp>
        <p:nvSpPr>
          <p:cNvPr id="481" name="Google Shape;481;p43"/>
          <p:cNvSpPr txBox="1"/>
          <p:nvPr/>
        </p:nvSpPr>
        <p:spPr>
          <a:xfrm>
            <a:off x="5044225" y="4381500"/>
            <a:ext cx="2245500" cy="57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Açúcar</a:t>
            </a:r>
            <a:endParaRPr b="0" i="0" sz="1400" u="none" cap="none" strike="noStrike">
              <a:solidFill>
                <a:srgbClr val="000000"/>
              </a:solidFill>
              <a:latin typeface="Arial"/>
              <a:ea typeface="Arial"/>
              <a:cs typeface="Arial"/>
              <a:sym typeface="Arial"/>
            </a:endParaRPr>
          </a:p>
        </p:txBody>
      </p:sp>
      <p:sp>
        <p:nvSpPr>
          <p:cNvPr id="482" name="Google Shape;482;p43"/>
          <p:cNvSpPr txBox="1"/>
          <p:nvPr/>
        </p:nvSpPr>
        <p:spPr>
          <a:xfrm>
            <a:off x="7947025" y="7983550"/>
            <a:ext cx="3896700" cy="1077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950"/>
              <a:buFont typeface="Arial"/>
              <a:buNone/>
            </a:pPr>
            <a:r>
              <a:rPr b="1" i="0" lang="pt-BR" sz="2950" u="none" cap="none" strike="noStrike">
                <a:solidFill>
                  <a:srgbClr val="0070C0"/>
                </a:solidFill>
                <a:latin typeface="Open Sans"/>
                <a:ea typeface="Open Sans"/>
                <a:cs typeface="Open Sans"/>
                <a:sym typeface="Open Sans"/>
              </a:rPr>
              <a:t>Farinha de soja enriquecida</a:t>
            </a:r>
            <a:endParaRPr b="1" i="0" sz="2950" u="none" cap="none" strike="noStrike">
              <a:solidFill>
                <a:srgbClr val="0070C0"/>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2950"/>
              <a:buFont typeface="Arial"/>
              <a:buNone/>
            </a:pPr>
            <a:r>
              <a:t/>
            </a:r>
            <a:endParaRPr b="1" i="0" sz="2950" u="none" cap="none" strike="noStrike">
              <a:solidFill>
                <a:srgbClr val="0070C0"/>
              </a:solidFill>
              <a:latin typeface="Open Sans"/>
              <a:ea typeface="Open Sans"/>
              <a:cs typeface="Open Sans"/>
              <a:sym typeface="Open Sans"/>
            </a:endParaRPr>
          </a:p>
        </p:txBody>
      </p:sp>
      <p:sp>
        <p:nvSpPr>
          <p:cNvPr id="483" name="Google Shape;483;p43"/>
          <p:cNvSpPr txBox="1"/>
          <p:nvPr/>
        </p:nvSpPr>
        <p:spPr>
          <a:xfrm>
            <a:off x="9191625" y="4437063"/>
            <a:ext cx="1276350" cy="57785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Arroz</a:t>
            </a:r>
            <a:endParaRPr b="0" i="0" sz="1400" u="none" cap="none" strike="noStrike">
              <a:solidFill>
                <a:srgbClr val="000000"/>
              </a:solidFill>
              <a:latin typeface="Arial"/>
              <a:ea typeface="Arial"/>
              <a:cs typeface="Arial"/>
              <a:sym typeface="Arial"/>
            </a:endParaRPr>
          </a:p>
        </p:txBody>
      </p:sp>
      <p:sp>
        <p:nvSpPr>
          <p:cNvPr id="484" name="Google Shape;484;p43"/>
          <p:cNvSpPr txBox="1"/>
          <p:nvPr/>
        </p:nvSpPr>
        <p:spPr>
          <a:xfrm>
            <a:off x="12154101" y="4381500"/>
            <a:ext cx="2245500" cy="577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Lentilha</a:t>
            </a:r>
            <a:endParaRPr b="0" i="0" sz="1400" u="none" cap="none" strike="noStrike">
              <a:solidFill>
                <a:srgbClr val="000000"/>
              </a:solidFill>
              <a:latin typeface="Arial"/>
              <a:ea typeface="Arial"/>
              <a:cs typeface="Arial"/>
              <a:sym typeface="Arial"/>
            </a:endParaRPr>
          </a:p>
        </p:txBody>
      </p:sp>
      <p:sp>
        <p:nvSpPr>
          <p:cNvPr id="485" name="Google Shape;485;p43"/>
          <p:cNvSpPr txBox="1"/>
          <p:nvPr/>
        </p:nvSpPr>
        <p:spPr>
          <a:xfrm>
            <a:off x="5524500" y="7983550"/>
            <a:ext cx="1722300" cy="57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Óleo</a:t>
            </a:r>
            <a:endParaRPr b="0" i="0" sz="1400" u="none" cap="none" strike="noStrike">
              <a:solidFill>
                <a:srgbClr val="000000"/>
              </a:solidFill>
              <a:latin typeface="Arial"/>
              <a:ea typeface="Arial"/>
              <a:cs typeface="Arial"/>
              <a:sym typeface="Arial"/>
            </a:endParaRPr>
          </a:p>
        </p:txBody>
      </p:sp>
      <p:sp>
        <p:nvSpPr>
          <p:cNvPr id="486" name="Google Shape;486;p43"/>
          <p:cNvSpPr txBox="1"/>
          <p:nvPr/>
        </p:nvSpPr>
        <p:spPr>
          <a:xfrm>
            <a:off x="12985750" y="7983538"/>
            <a:ext cx="790500" cy="57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50"/>
              <a:buFont typeface="Arial"/>
              <a:buNone/>
            </a:pPr>
            <a:r>
              <a:rPr b="1" i="0" lang="pt-BR" sz="3150" u="none" cap="none" strike="noStrike">
                <a:solidFill>
                  <a:srgbClr val="0070C0"/>
                </a:solidFill>
                <a:latin typeface="Open Sans"/>
                <a:ea typeface="Open Sans"/>
                <a:cs typeface="Open Sans"/>
                <a:sym typeface="Open Sans"/>
              </a:rPr>
              <a:t>Sal</a:t>
            </a:r>
            <a:endParaRPr b="0" i="0" sz="1400" u="none" cap="none" strike="noStrike">
              <a:solidFill>
                <a:srgbClr val="000000"/>
              </a:solidFill>
              <a:latin typeface="Arial"/>
              <a:ea typeface="Arial"/>
              <a:cs typeface="Arial"/>
              <a:sym typeface="Arial"/>
            </a:endParaRPr>
          </a:p>
        </p:txBody>
      </p:sp>
      <p:sp>
        <p:nvSpPr>
          <p:cNvPr id="487" name="Google Shape;487;p43"/>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44"/>
          <p:cNvSpPr txBox="1"/>
          <p:nvPr>
            <p:ph type="title"/>
          </p:nvPr>
        </p:nvSpPr>
        <p:spPr>
          <a:xfrm>
            <a:off x="349415" y="203098"/>
            <a:ext cx="12440400" cy="1130400"/>
          </a:xfrm>
          <a:prstGeom prst="rect">
            <a:avLst/>
          </a:prstGeom>
          <a:noFill/>
          <a:ln>
            <a:noFill/>
          </a:ln>
        </p:spPr>
        <p:txBody>
          <a:bodyPr anchorCtr="0" anchor="t" bIns="50800" lIns="50800" spcFirstLastPara="1" rIns="50800" wrap="square" tIns="50800">
            <a:noAutofit/>
          </a:bodyPr>
          <a:lstStyle/>
          <a:p>
            <a:pPr indent="0" lvl="0" marL="0" rtl="0" algn="ctr">
              <a:lnSpc>
                <a:spcPct val="100000"/>
              </a:lnSpc>
              <a:spcBef>
                <a:spcPts val="0"/>
              </a:spcBef>
              <a:spcAft>
                <a:spcPts val="0"/>
              </a:spcAft>
              <a:buSzPts val="1400"/>
              <a:buNone/>
            </a:pPr>
            <a:r>
              <a:rPr lang="pt-BR" sz="5400"/>
              <a:t>Assim é com o que se assemelhará:</a:t>
            </a:r>
            <a:endParaRPr sz="5400"/>
          </a:p>
        </p:txBody>
      </p:sp>
      <p:pic>
        <p:nvPicPr>
          <p:cNvPr descr="Food Ration Allocation Photo.jpg" id="493" name="Google Shape;493;p44"/>
          <p:cNvPicPr preferRelativeResize="0"/>
          <p:nvPr/>
        </p:nvPicPr>
        <p:blipFill rotWithShape="1">
          <a:blip r:embed="rId3">
            <a:alphaModFix/>
          </a:blip>
          <a:srcRect b="0" l="0" r="0" t="0"/>
          <a:stretch/>
        </p:blipFill>
        <p:spPr>
          <a:xfrm>
            <a:off x="3332938" y="1276350"/>
            <a:ext cx="10674349" cy="7070726"/>
          </a:xfrm>
          <a:prstGeom prst="rect">
            <a:avLst/>
          </a:prstGeom>
          <a:noFill/>
          <a:ln>
            <a:noFill/>
          </a:ln>
        </p:spPr>
      </p:pic>
      <p:sp>
        <p:nvSpPr>
          <p:cNvPr id="494" name="Google Shape;494;p44"/>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pic>
        <p:nvPicPr>
          <p:cNvPr id="499" name="Google Shape;499;p45"/>
          <p:cNvPicPr preferRelativeResize="0"/>
          <p:nvPr/>
        </p:nvPicPr>
        <p:blipFill>
          <a:blip r:embed="rId3">
            <a:alphaModFix/>
          </a:blip>
          <a:stretch>
            <a:fillRect/>
          </a:stretch>
        </p:blipFill>
        <p:spPr>
          <a:xfrm>
            <a:off x="10580925" y="10025"/>
            <a:ext cx="6800827" cy="9753600"/>
          </a:xfrm>
          <a:prstGeom prst="rect">
            <a:avLst/>
          </a:prstGeom>
          <a:noFill/>
          <a:ln>
            <a:noFill/>
          </a:ln>
        </p:spPr>
      </p:pic>
      <p:sp>
        <p:nvSpPr>
          <p:cNvPr id="500" name="Google Shape;500;p45"/>
          <p:cNvSpPr txBox="1"/>
          <p:nvPr>
            <p:ph type="title"/>
          </p:nvPr>
        </p:nvSpPr>
        <p:spPr>
          <a:xfrm>
            <a:off x="355600" y="130175"/>
            <a:ext cx="10221900" cy="168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700">
                <a:latin typeface="Open Sans"/>
                <a:ea typeface="Open Sans"/>
                <a:cs typeface="Open Sans"/>
                <a:sym typeface="Open Sans"/>
              </a:rPr>
              <a:t>Os Meios de Subsistência </a:t>
            </a:r>
            <a:endParaRPr sz="5700">
              <a:latin typeface="Open Sans"/>
              <a:ea typeface="Open Sans"/>
              <a:cs typeface="Open Sans"/>
              <a:sym typeface="Open Sans"/>
            </a:endParaRPr>
          </a:p>
          <a:p>
            <a:pPr indent="0" lvl="0" marL="0" rtl="0" algn="l">
              <a:lnSpc>
                <a:spcPct val="100000"/>
              </a:lnSpc>
              <a:spcBef>
                <a:spcPts val="0"/>
              </a:spcBef>
              <a:spcAft>
                <a:spcPts val="0"/>
              </a:spcAft>
              <a:buSzPts val="1400"/>
              <a:buNone/>
            </a:pPr>
            <a:r>
              <a:rPr lang="pt-BR" sz="5700">
                <a:latin typeface="Open Sans"/>
                <a:ea typeface="Open Sans"/>
                <a:cs typeface="Open Sans"/>
                <a:sym typeface="Open Sans"/>
              </a:rPr>
              <a:t>Norma 7.2: Rendimento e Emprego</a:t>
            </a:r>
            <a:endParaRPr sz="5700">
              <a:latin typeface="Open Sans"/>
              <a:ea typeface="Open Sans"/>
              <a:cs typeface="Open Sans"/>
              <a:sym typeface="Open Sans"/>
            </a:endParaRPr>
          </a:p>
        </p:txBody>
      </p:sp>
      <p:sp>
        <p:nvSpPr>
          <p:cNvPr id="501" name="Google Shape;501;p45"/>
          <p:cNvSpPr txBox="1"/>
          <p:nvPr>
            <p:ph idx="1" type="body"/>
          </p:nvPr>
        </p:nvSpPr>
        <p:spPr>
          <a:xfrm>
            <a:off x="710743" y="2902056"/>
            <a:ext cx="9058200" cy="3593694"/>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4000"/>
              <a:buFont typeface="Open Sans"/>
              <a:buNone/>
            </a:pPr>
            <a:r>
              <a:rPr lang="pt-BR" sz="3800">
                <a:solidFill>
                  <a:srgbClr val="292929"/>
                </a:solidFill>
              </a:rPr>
              <a:t>As mulheres e os homens </a:t>
            </a:r>
            <a:r>
              <a:rPr lang="pt-BR" sz="3800"/>
              <a:t>têm</a:t>
            </a:r>
            <a:r>
              <a:rPr lang="pt-BR" sz="3800">
                <a:solidFill>
                  <a:srgbClr val="292929"/>
                </a:solidFill>
              </a:rPr>
              <a:t> </a:t>
            </a:r>
            <a:r>
              <a:rPr lang="pt-BR" sz="3800"/>
              <a:t>igual</a:t>
            </a:r>
            <a:r>
              <a:rPr lang="pt-BR" sz="3800">
                <a:solidFill>
                  <a:srgbClr val="292929"/>
                </a:solidFill>
              </a:rPr>
              <a:t> acesso </a:t>
            </a:r>
            <a:r>
              <a:rPr lang="pt-BR" sz="3800"/>
              <a:t>a</a:t>
            </a:r>
            <a:r>
              <a:rPr lang="pt-BR" sz="3800">
                <a:solidFill>
                  <a:srgbClr val="292929"/>
                </a:solidFill>
              </a:rPr>
              <a:t> oportunidades adequadas </a:t>
            </a:r>
            <a:r>
              <a:rPr lang="pt-BR" sz="3800"/>
              <a:t>para</a:t>
            </a:r>
            <a:r>
              <a:rPr lang="pt-BR" sz="3800">
                <a:solidFill>
                  <a:srgbClr val="292929"/>
                </a:solidFill>
              </a:rPr>
              <a:t> obtenção d</a:t>
            </a:r>
            <a:r>
              <a:rPr lang="pt-BR" sz="3800"/>
              <a:t>e</a:t>
            </a:r>
            <a:r>
              <a:rPr lang="pt-BR" sz="3800">
                <a:solidFill>
                  <a:srgbClr val="292929"/>
                </a:solidFill>
              </a:rPr>
              <a:t> rendimentos, quando a </a:t>
            </a:r>
            <a:r>
              <a:rPr lang="pt-BR" sz="3800"/>
              <a:t>criação</a:t>
            </a:r>
            <a:r>
              <a:rPr lang="pt-BR" sz="3800">
                <a:solidFill>
                  <a:srgbClr val="292929"/>
                </a:solidFill>
              </a:rPr>
              <a:t> d</a:t>
            </a:r>
            <a:r>
              <a:rPr lang="pt-BR" sz="3800"/>
              <a:t>e</a:t>
            </a:r>
            <a:r>
              <a:rPr lang="pt-BR" sz="3800">
                <a:solidFill>
                  <a:srgbClr val="292929"/>
                </a:solidFill>
              </a:rPr>
              <a:t> rend</a:t>
            </a:r>
            <a:r>
              <a:rPr lang="pt-BR" sz="3800"/>
              <a:t>imento</a:t>
            </a:r>
            <a:r>
              <a:rPr lang="pt-BR" sz="3800">
                <a:solidFill>
                  <a:srgbClr val="292929"/>
                </a:solidFill>
              </a:rPr>
              <a:t> e o emprego são estratégias de subsistência viáveis.</a:t>
            </a:r>
            <a:endParaRPr sz="3800">
              <a:solidFill>
                <a:srgbClr val="292929"/>
              </a:solidFill>
            </a:endParaRPr>
          </a:p>
        </p:txBody>
      </p:sp>
      <p:sp>
        <p:nvSpPr>
          <p:cNvPr id="502" name="Google Shape;502;p45"/>
          <p:cNvSpPr txBox="1"/>
          <p:nvPr/>
        </p:nvSpPr>
        <p:spPr>
          <a:xfrm>
            <a:off x="710742" y="6849809"/>
            <a:ext cx="11013172" cy="1272143"/>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4000"/>
              <a:buFont typeface="Arial"/>
              <a:buNone/>
            </a:pPr>
            <a:r>
              <a:rPr b="1" i="0" lang="pt-BR" sz="3800" u="none" cap="none" strike="noStrike">
                <a:solidFill>
                  <a:srgbClr val="000000"/>
                </a:solidFill>
                <a:latin typeface="Open Sans"/>
                <a:ea typeface="Open Sans"/>
                <a:cs typeface="Open Sans"/>
                <a:sym typeface="Open Sans"/>
              </a:rPr>
              <a:t>Isso constitui um problema nos programas que você conhece? Dê exemplos.</a:t>
            </a:r>
            <a:endParaRPr b="0" i="0" sz="3800" u="none" cap="none" strike="noStrike">
              <a:solidFill>
                <a:srgbClr val="000000"/>
              </a:solidFill>
              <a:latin typeface="Open Sans"/>
              <a:ea typeface="Open Sans"/>
              <a:cs typeface="Open Sans"/>
              <a:sym typeface="Open Sans"/>
            </a:endParaRPr>
          </a:p>
        </p:txBody>
      </p:sp>
      <p:sp>
        <p:nvSpPr>
          <p:cNvPr id="503" name="Google Shape;503;p45"/>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504" name="Google Shape;504;p45"/>
          <p:cNvSpPr txBox="1"/>
          <p:nvPr>
            <p:ph idx="4294967295" type="body"/>
          </p:nvPr>
        </p:nvSpPr>
        <p:spPr>
          <a:xfrm>
            <a:off x="8449188" y="9255714"/>
            <a:ext cx="6549451" cy="406401"/>
          </a:xfrm>
          <a:prstGeom prst="rect">
            <a:avLst/>
          </a:prstGeom>
          <a:noFill/>
          <a:ln>
            <a:noFill/>
          </a:ln>
        </p:spPr>
        <p:txBody>
          <a:bodyPr anchorCtr="0" anchor="t" bIns="50800" lIns="50800" spcFirstLastPara="1" rIns="50800" wrap="square" tIns="50800">
            <a:noAutofit/>
          </a:bodyPr>
          <a:lstStyle/>
          <a:p>
            <a:pPr indent="0" lvl="0" marL="0" marR="0" rtl="0" algn="l">
              <a:lnSpc>
                <a:spcPct val="80000"/>
              </a:lnSpc>
              <a:spcBef>
                <a:spcPts val="2663"/>
              </a:spcBef>
              <a:spcAft>
                <a:spcPts val="0"/>
              </a:spcAft>
              <a:buSzPts val="275"/>
              <a:buNone/>
            </a:pPr>
            <a:r>
              <a:rPr lang="pt-BR" sz="2100">
                <a:solidFill>
                  <a:srgbClr val="00B297"/>
                </a:solidFill>
              </a:rPr>
              <a:t>F</a:t>
            </a:r>
            <a:r>
              <a:rPr lang="pt-BR" sz="2100">
                <a:solidFill>
                  <a:srgbClr val="00B297"/>
                </a:solidFill>
                <a:latin typeface="Open Sans"/>
                <a:ea typeface="Open Sans"/>
                <a:cs typeface="Open Sans"/>
                <a:sym typeface="Open Sans"/>
              </a:rPr>
              <a:t>ederação Luterana Mundial/C Kästner</a:t>
            </a:r>
            <a:endParaRPr sz="2100"/>
          </a:p>
          <a:p>
            <a:pPr indent="-228600" lvl="0" marL="457200" marR="0" rtl="0" algn="l">
              <a:lnSpc>
                <a:spcPct val="80000"/>
              </a:lnSpc>
              <a:spcBef>
                <a:spcPts val="2663"/>
              </a:spcBef>
              <a:spcAft>
                <a:spcPts val="0"/>
              </a:spcAft>
              <a:buClr>
                <a:srgbClr val="292929"/>
              </a:buClr>
              <a:buSzPts val="3000"/>
              <a:buFont typeface="Open Sans"/>
              <a:buNone/>
            </a:pPr>
            <a:r>
              <a:t/>
            </a:r>
            <a:endParaRPr sz="10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47"/>
          <p:cNvSpPr txBox="1"/>
          <p:nvPr>
            <p:ph type="title"/>
          </p:nvPr>
        </p:nvSpPr>
        <p:spPr>
          <a:xfrm>
            <a:off x="396875" y="26988"/>
            <a:ext cx="16943388" cy="1482725"/>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400"/>
              <a:t>Siglas e acrónimos comuns no setor alimentar</a:t>
            </a:r>
            <a:endParaRPr sz="5400"/>
          </a:p>
        </p:txBody>
      </p:sp>
      <p:sp>
        <p:nvSpPr>
          <p:cNvPr id="510" name="Google Shape;510;p47"/>
          <p:cNvSpPr txBox="1"/>
          <p:nvPr>
            <p:ph idx="1" type="body"/>
          </p:nvPr>
        </p:nvSpPr>
        <p:spPr>
          <a:xfrm>
            <a:off x="409593" y="1152765"/>
            <a:ext cx="16964008" cy="6504900"/>
          </a:xfrm>
          <a:prstGeom prst="rect">
            <a:avLst/>
          </a:prstGeom>
          <a:noFill/>
          <a:ln>
            <a:noFill/>
          </a:ln>
        </p:spPr>
        <p:txBody>
          <a:bodyPr anchorCtr="0" anchor="t" bIns="50800" lIns="50800" spcFirstLastPara="1" rIns="50800" wrap="square" tIns="50800">
            <a:noAutofit/>
          </a:bodyPr>
          <a:lstStyle/>
          <a:p>
            <a:pPr indent="-295275" lvl="0" marL="295275" rtl="0" algn="l">
              <a:lnSpc>
                <a:spcPct val="100000"/>
              </a:lnSpc>
              <a:spcBef>
                <a:spcPts val="0"/>
              </a:spcBef>
              <a:spcAft>
                <a:spcPts val="0"/>
              </a:spcAft>
              <a:buClr>
                <a:srgbClr val="000000"/>
              </a:buClr>
              <a:buSzPts val="2200"/>
              <a:buFont typeface="Open Sans"/>
              <a:buChar char="•"/>
            </a:pPr>
            <a:r>
              <a:rPr b="1" lang="pt-BR" sz="3400">
                <a:solidFill>
                  <a:srgbClr val="000000"/>
                </a:solidFill>
              </a:rPr>
              <a:t>IMC </a:t>
            </a:r>
            <a:r>
              <a:rPr lang="pt-BR" sz="3400">
                <a:solidFill>
                  <a:srgbClr val="000000"/>
                </a:solidFill>
              </a:rPr>
              <a:t>– Índice de massa corporal</a:t>
            </a:r>
            <a:endParaRPr b="1" sz="3400">
              <a:solidFill>
                <a:srgbClr val="000000"/>
              </a:solidFill>
            </a:endParaRPr>
          </a:p>
          <a:p>
            <a:pPr indent="-295275" lvl="0" marL="295275" rtl="0" algn="l">
              <a:lnSpc>
                <a:spcPct val="100000"/>
              </a:lnSpc>
              <a:spcBef>
                <a:spcPts val="2663"/>
              </a:spcBef>
              <a:spcAft>
                <a:spcPts val="0"/>
              </a:spcAft>
              <a:buClr>
                <a:srgbClr val="000000"/>
              </a:buClr>
              <a:buSzPts val="2200"/>
              <a:buChar char="•"/>
            </a:pPr>
            <a:r>
              <a:rPr b="1" lang="pt-BR" sz="3400">
                <a:solidFill>
                  <a:srgbClr val="000000"/>
                </a:solidFill>
              </a:rPr>
              <a:t>BMS </a:t>
            </a:r>
            <a:r>
              <a:rPr lang="pt-BR" sz="3400">
                <a:solidFill>
                  <a:srgbClr val="000000"/>
                </a:solidFill>
              </a:rPr>
              <a:t>(sigla em inglês) – Substitutos do leite materno </a:t>
            </a:r>
            <a:endParaRPr sz="3400">
              <a:solidFill>
                <a:srgbClr val="000000"/>
              </a:solidFill>
            </a:endParaRPr>
          </a:p>
          <a:p>
            <a:pPr indent="-295275" lvl="0" marL="295275" rtl="0" algn="l">
              <a:lnSpc>
                <a:spcPct val="100000"/>
              </a:lnSpc>
              <a:spcBef>
                <a:spcPts val="2663"/>
              </a:spcBef>
              <a:spcAft>
                <a:spcPts val="0"/>
              </a:spcAft>
              <a:buClr>
                <a:srgbClr val="000000"/>
              </a:buClr>
              <a:buSzPts val="2200"/>
              <a:buChar char="•"/>
            </a:pPr>
            <a:r>
              <a:rPr b="1" lang="pt-BR" sz="3400">
                <a:solidFill>
                  <a:srgbClr val="000000"/>
                </a:solidFill>
              </a:rPr>
              <a:t>GAM </a:t>
            </a:r>
            <a:r>
              <a:rPr lang="pt-BR" sz="3400">
                <a:solidFill>
                  <a:srgbClr val="000000"/>
                </a:solidFill>
              </a:rPr>
              <a:t>(acrónimo em inglês) – Desnutrição aguda global</a:t>
            </a:r>
            <a:endParaRPr/>
          </a:p>
          <a:p>
            <a:pPr indent="-295275" lvl="0" marL="295275" rtl="0" algn="l">
              <a:lnSpc>
                <a:spcPct val="100000"/>
              </a:lnSpc>
              <a:spcBef>
                <a:spcPts val="2663"/>
              </a:spcBef>
              <a:spcAft>
                <a:spcPts val="0"/>
              </a:spcAft>
              <a:buClr>
                <a:srgbClr val="000000"/>
              </a:buClr>
              <a:buSzPts val="2200"/>
              <a:buChar char="•"/>
            </a:pPr>
            <a:r>
              <a:rPr b="1" lang="pt-BR" sz="3400">
                <a:solidFill>
                  <a:srgbClr val="000000"/>
                </a:solidFill>
              </a:rPr>
              <a:t>IYCF-E</a:t>
            </a:r>
            <a:r>
              <a:rPr lang="pt-BR" sz="3400">
                <a:solidFill>
                  <a:srgbClr val="000000"/>
                </a:solidFill>
              </a:rPr>
              <a:t> (sigla em inglês)</a:t>
            </a:r>
            <a:r>
              <a:rPr lang="pt-BR" sz="3400"/>
              <a:t> - </a:t>
            </a:r>
            <a:r>
              <a:rPr lang="pt-BR" sz="3400">
                <a:solidFill>
                  <a:srgbClr val="000000"/>
                </a:solidFill>
              </a:rPr>
              <a:t>Alimentação dos lactentes e das crianças pequenas </a:t>
            </a:r>
            <a:br>
              <a:rPr lang="pt-BR" sz="3400">
                <a:solidFill>
                  <a:srgbClr val="000000"/>
                </a:solidFill>
              </a:rPr>
            </a:br>
            <a:r>
              <a:rPr lang="pt-BR" sz="3400">
                <a:solidFill>
                  <a:srgbClr val="000000"/>
                </a:solidFill>
              </a:rPr>
              <a:t>durante emergência </a:t>
            </a:r>
            <a:endParaRPr sz="3400">
              <a:solidFill>
                <a:srgbClr val="000000"/>
              </a:solidFill>
            </a:endParaRPr>
          </a:p>
          <a:p>
            <a:pPr indent="-295275" lvl="0" marL="295275" rtl="0" algn="l">
              <a:lnSpc>
                <a:spcPct val="100000"/>
              </a:lnSpc>
              <a:spcBef>
                <a:spcPts val="2663"/>
              </a:spcBef>
              <a:spcAft>
                <a:spcPts val="0"/>
              </a:spcAft>
              <a:buClr>
                <a:srgbClr val="000000"/>
              </a:buClr>
              <a:buSzPts val="2200"/>
              <a:buChar char="•"/>
            </a:pPr>
            <a:r>
              <a:rPr b="1" lang="pt-BR" sz="3400">
                <a:solidFill>
                  <a:srgbClr val="000000"/>
                </a:solidFill>
              </a:rPr>
              <a:t>MAM </a:t>
            </a:r>
            <a:r>
              <a:rPr lang="pt-BR" sz="3400">
                <a:solidFill>
                  <a:srgbClr val="000000"/>
                </a:solidFill>
              </a:rPr>
              <a:t>(acrónimo em inglês) – Desnutrição aguda moderada </a:t>
            </a:r>
            <a:endParaRPr/>
          </a:p>
          <a:p>
            <a:pPr indent="-295275" lvl="0" marL="295275" rtl="0" algn="l">
              <a:lnSpc>
                <a:spcPct val="100000"/>
              </a:lnSpc>
              <a:spcBef>
                <a:spcPts val="2663"/>
              </a:spcBef>
              <a:spcAft>
                <a:spcPts val="0"/>
              </a:spcAft>
              <a:buClr>
                <a:srgbClr val="000000"/>
              </a:buClr>
              <a:buSzPts val="2200"/>
              <a:buChar char="•"/>
            </a:pPr>
            <a:r>
              <a:rPr b="1" lang="pt-BR" sz="3400">
                <a:solidFill>
                  <a:srgbClr val="000000"/>
                </a:solidFill>
              </a:rPr>
              <a:t>PB</a:t>
            </a:r>
            <a:r>
              <a:rPr lang="pt-BR" sz="3400">
                <a:solidFill>
                  <a:srgbClr val="000000"/>
                </a:solidFill>
              </a:rPr>
              <a:t> – Perímetro braquial (MUAC, acrónimo em inglês) </a:t>
            </a:r>
            <a:endParaRPr sz="3400"/>
          </a:p>
          <a:p>
            <a:pPr indent="-295275" lvl="0" marL="295275" rtl="0" algn="l">
              <a:lnSpc>
                <a:spcPct val="100000"/>
              </a:lnSpc>
              <a:spcBef>
                <a:spcPts val="2663"/>
              </a:spcBef>
              <a:spcAft>
                <a:spcPts val="0"/>
              </a:spcAft>
              <a:buClr>
                <a:srgbClr val="000000"/>
              </a:buClr>
              <a:buSzPts val="2200"/>
              <a:buChar char="•"/>
            </a:pPr>
            <a:r>
              <a:rPr b="1" lang="pt-BR" sz="3400">
                <a:solidFill>
                  <a:srgbClr val="000000"/>
                </a:solidFill>
              </a:rPr>
              <a:t>SAM </a:t>
            </a:r>
            <a:r>
              <a:rPr lang="pt-BR" sz="3400">
                <a:solidFill>
                  <a:srgbClr val="000000"/>
                </a:solidFill>
              </a:rPr>
              <a:t>(acrónimo em inglês) – Desnutrição aguda grave </a:t>
            </a:r>
            <a:endParaRPr sz="3400">
              <a:solidFill>
                <a:srgbClr val="000000"/>
              </a:solidFill>
            </a:endParaRPr>
          </a:p>
          <a:p>
            <a:pPr indent="-295275" lvl="0" marL="295275" rtl="0" algn="l">
              <a:lnSpc>
                <a:spcPct val="100000"/>
              </a:lnSpc>
              <a:spcBef>
                <a:spcPts val="2663"/>
              </a:spcBef>
              <a:spcAft>
                <a:spcPts val="0"/>
              </a:spcAft>
              <a:buClr>
                <a:srgbClr val="000000"/>
              </a:buClr>
              <a:buSzPts val="2200"/>
              <a:buChar char="•"/>
            </a:pPr>
            <a:r>
              <a:rPr b="1" lang="pt-BR" sz="3400">
                <a:solidFill>
                  <a:srgbClr val="000000"/>
                </a:solidFill>
              </a:rPr>
              <a:t>P/A</a:t>
            </a:r>
            <a:r>
              <a:rPr lang="pt-BR" sz="3400">
                <a:solidFill>
                  <a:srgbClr val="000000"/>
                </a:solidFill>
              </a:rPr>
              <a:t> – Peso por altura </a:t>
            </a:r>
            <a:endParaRPr sz="3400"/>
          </a:p>
          <a:p>
            <a:pPr indent="-104775" lvl="0" marL="295275" rtl="0" algn="l">
              <a:lnSpc>
                <a:spcPct val="100000"/>
              </a:lnSpc>
              <a:spcBef>
                <a:spcPts val="2663"/>
              </a:spcBef>
              <a:spcAft>
                <a:spcPts val="0"/>
              </a:spcAft>
              <a:buClr>
                <a:srgbClr val="292929"/>
              </a:buClr>
              <a:buSzPts val="3000"/>
              <a:buFont typeface="Open Sans"/>
              <a:buNone/>
            </a:pPr>
            <a:r>
              <a:t/>
            </a:r>
            <a:endParaRPr sz="4400">
              <a:solidFill>
                <a:srgbClr val="000000"/>
              </a:solidFill>
            </a:endParaRPr>
          </a:p>
        </p:txBody>
      </p:sp>
      <p:sp>
        <p:nvSpPr>
          <p:cNvPr id="511" name="Google Shape;511;p47"/>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28"/>
          <p:cNvSpPr txBox="1"/>
          <p:nvPr>
            <p:ph type="title"/>
          </p:nvPr>
        </p:nvSpPr>
        <p:spPr>
          <a:xfrm>
            <a:off x="396875" y="26988"/>
            <a:ext cx="16638059" cy="215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t>Ponderação sobre as opções de resposta</a:t>
            </a:r>
            <a:endParaRPr/>
          </a:p>
        </p:txBody>
      </p:sp>
      <p:sp>
        <p:nvSpPr>
          <p:cNvPr id="517" name="Google Shape;517;p28"/>
          <p:cNvSpPr txBox="1"/>
          <p:nvPr>
            <p:ph idx="1" type="body"/>
          </p:nvPr>
        </p:nvSpPr>
        <p:spPr>
          <a:xfrm>
            <a:off x="919519" y="1271270"/>
            <a:ext cx="14800185" cy="7211060"/>
          </a:xfrm>
          <a:prstGeom prst="rect">
            <a:avLst/>
          </a:prstGeom>
          <a:noFill/>
          <a:ln>
            <a:noFill/>
          </a:ln>
        </p:spPr>
        <p:txBody>
          <a:bodyPr anchorCtr="0" anchor="t" bIns="50800" lIns="50800" spcFirstLastPara="1" rIns="50800" wrap="square" tIns="50800">
            <a:normAutofit lnSpcReduction="10000"/>
          </a:bodyPr>
          <a:lstStyle/>
          <a:p>
            <a:pPr indent="-419100" lvl="0" marL="457200" rtl="0" algn="l">
              <a:lnSpc>
                <a:spcPct val="100000"/>
              </a:lnSpc>
              <a:spcBef>
                <a:spcPts val="2663"/>
              </a:spcBef>
              <a:spcAft>
                <a:spcPts val="0"/>
              </a:spcAft>
              <a:buSzPts val="3000"/>
              <a:buChar char="•"/>
            </a:pPr>
            <a:r>
              <a:rPr lang="pt-BR"/>
              <a:t>Não há uma única maneira correta de proporcionar assistência alimentar. Vamos considerar três estratégias diferentes.</a:t>
            </a:r>
            <a:endParaRPr/>
          </a:p>
          <a:p>
            <a:pPr indent="-419100" lvl="0" marL="457200" rtl="0" algn="l">
              <a:lnSpc>
                <a:spcPct val="100000"/>
              </a:lnSpc>
              <a:spcBef>
                <a:spcPts val="2663"/>
              </a:spcBef>
              <a:spcAft>
                <a:spcPts val="0"/>
              </a:spcAft>
              <a:buSzPts val="3000"/>
              <a:buChar char="•"/>
            </a:pPr>
            <a:r>
              <a:rPr lang="pt-BR"/>
              <a:t>Cada um dos três grupos representa uma ONG diferente (</a:t>
            </a:r>
            <a:r>
              <a:rPr b="1" i="1" lang="pt-BR"/>
              <a:t>Food Now</a:t>
            </a:r>
            <a:r>
              <a:rPr b="1" lang="pt-BR"/>
              <a:t>, </a:t>
            </a:r>
            <a:r>
              <a:rPr b="1" i="1" lang="pt-BR"/>
              <a:t>Dignity First</a:t>
            </a:r>
            <a:r>
              <a:rPr b="1" lang="pt-BR"/>
              <a:t>, </a:t>
            </a:r>
            <a:r>
              <a:rPr lang="pt-BR"/>
              <a:t>e </a:t>
            </a:r>
            <a:r>
              <a:rPr b="1" i="1" lang="pt-BR"/>
              <a:t>Food for Tomorrow</a:t>
            </a:r>
            <a:r>
              <a:rPr i="1" lang="pt-BR"/>
              <a:t>),</a:t>
            </a:r>
            <a:r>
              <a:rPr lang="pt-BR"/>
              <a:t> com uma diferente história, experiência e visão do mundo. </a:t>
            </a:r>
            <a:endParaRPr/>
          </a:p>
          <a:p>
            <a:pPr indent="-419100" lvl="0" marL="457200" rtl="0" algn="l">
              <a:lnSpc>
                <a:spcPct val="100000"/>
              </a:lnSpc>
              <a:spcBef>
                <a:spcPts val="2663"/>
              </a:spcBef>
              <a:spcAft>
                <a:spcPts val="0"/>
              </a:spcAft>
              <a:buSzPts val="3000"/>
              <a:buChar char="•"/>
            </a:pPr>
            <a:r>
              <a:rPr lang="pt-BR"/>
              <a:t>Leia o cenário entregue e considere as vantagens e desvantagens da resposta preferencial da sua ONG. Faça uma lista no seu quadro </a:t>
            </a:r>
            <a:r>
              <a:rPr i="1" lang="pt-BR"/>
              <a:t>flipchart</a:t>
            </a:r>
            <a:r>
              <a:rPr lang="pt-BR"/>
              <a:t> e prepare-se para reunir-se com as outras duas ONG para acordarem uma estratégia de resposta perante esta emergência.</a:t>
            </a:r>
            <a:r>
              <a:rPr b="1" lang="pt-BR"/>
              <a:t> </a:t>
            </a:r>
            <a:endParaRPr/>
          </a:p>
        </p:txBody>
      </p:sp>
      <p:sp>
        <p:nvSpPr>
          <p:cNvPr id="518" name="Google Shape;518;p28"/>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pic>
        <p:nvPicPr>
          <p:cNvPr descr="Image result for flipchart" id="523" name="Google Shape;523;p65"/>
          <p:cNvPicPr preferRelativeResize="0"/>
          <p:nvPr/>
        </p:nvPicPr>
        <p:blipFill rotWithShape="1">
          <a:blip r:embed="rId3">
            <a:alphaModFix/>
          </a:blip>
          <a:srcRect b="10238" l="21856" r="23856" t="7052"/>
          <a:stretch/>
        </p:blipFill>
        <p:spPr>
          <a:xfrm>
            <a:off x="11821665" y="1200723"/>
            <a:ext cx="5413390" cy="8470779"/>
          </a:xfrm>
          <a:prstGeom prst="rect">
            <a:avLst/>
          </a:prstGeom>
          <a:noFill/>
          <a:ln>
            <a:noFill/>
          </a:ln>
        </p:spPr>
      </p:pic>
      <p:sp>
        <p:nvSpPr>
          <p:cNvPr id="524" name="Google Shape;524;p65"/>
          <p:cNvSpPr txBox="1"/>
          <p:nvPr>
            <p:ph type="title"/>
          </p:nvPr>
        </p:nvSpPr>
        <p:spPr>
          <a:xfrm>
            <a:off x="392704" y="70423"/>
            <a:ext cx="17506190"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SzPts val="1400"/>
              <a:buNone/>
            </a:pPr>
            <a:r>
              <a:rPr lang="pt-BR" sz="5200"/>
              <a:t>Qual é a resposta mais apropriada para o cenário?</a:t>
            </a:r>
            <a:endParaRPr sz="5200"/>
          </a:p>
        </p:txBody>
      </p:sp>
      <p:sp>
        <p:nvSpPr>
          <p:cNvPr id="525" name="Google Shape;525;p65"/>
          <p:cNvSpPr txBox="1"/>
          <p:nvPr>
            <p:ph idx="1" type="body"/>
          </p:nvPr>
        </p:nvSpPr>
        <p:spPr>
          <a:xfrm>
            <a:off x="790031" y="863679"/>
            <a:ext cx="11371489" cy="7768308"/>
          </a:xfrm>
          <a:prstGeom prst="rect">
            <a:avLst/>
          </a:prstGeom>
          <a:noFill/>
          <a:ln>
            <a:noFill/>
          </a:ln>
        </p:spPr>
        <p:txBody>
          <a:bodyPr anchorCtr="0" anchor="t" bIns="50800" lIns="50800" spcFirstLastPara="1" rIns="50800" wrap="square" tIns="50800">
            <a:normAutofit/>
          </a:bodyPr>
          <a:lstStyle/>
          <a:p>
            <a:pPr indent="0" lvl="0" marL="38100" rtl="0" algn="l">
              <a:lnSpc>
                <a:spcPct val="100000"/>
              </a:lnSpc>
              <a:spcBef>
                <a:spcPts val="2663"/>
              </a:spcBef>
              <a:spcAft>
                <a:spcPts val="0"/>
              </a:spcAft>
              <a:buSzPts val="3000"/>
              <a:buNone/>
            </a:pPr>
            <a:r>
              <a:rPr b="1" lang="pt-BR" sz="3600"/>
              <a:t>Instruções:</a:t>
            </a:r>
            <a:endParaRPr sz="3600"/>
          </a:p>
          <a:p>
            <a:pPr indent="-419100" lvl="0" marL="457200" rtl="0" algn="l">
              <a:lnSpc>
                <a:spcPct val="100000"/>
              </a:lnSpc>
              <a:spcBef>
                <a:spcPts val="2663"/>
              </a:spcBef>
              <a:spcAft>
                <a:spcPts val="0"/>
              </a:spcAft>
              <a:buSzPts val="3000"/>
              <a:buChar char="•"/>
            </a:pPr>
            <a:r>
              <a:rPr lang="pt-BR" sz="3600"/>
              <a:t>Leia o seu cenário e a principal estratégia da ONG (5 minutos).</a:t>
            </a:r>
            <a:endParaRPr/>
          </a:p>
          <a:p>
            <a:pPr indent="-419100" lvl="0" marL="457200" rtl="0" algn="l">
              <a:lnSpc>
                <a:spcPct val="100000"/>
              </a:lnSpc>
              <a:spcBef>
                <a:spcPts val="2663"/>
              </a:spcBef>
              <a:spcAft>
                <a:spcPts val="0"/>
              </a:spcAft>
              <a:buSzPts val="3000"/>
              <a:buChar char="•"/>
            </a:pPr>
            <a:r>
              <a:rPr lang="pt-BR" sz="3600"/>
              <a:t>Debata sobre o cenário com o seu grupo e faça uma lista das vantagens e desvantagens da utilização da sua opção de programa para abordar o cenário (15 minutos). </a:t>
            </a:r>
            <a:endParaRPr/>
          </a:p>
          <a:p>
            <a:pPr indent="-419100" lvl="0" marL="457200" rtl="0" algn="l">
              <a:lnSpc>
                <a:spcPct val="100000"/>
              </a:lnSpc>
              <a:spcBef>
                <a:spcPts val="2663"/>
              </a:spcBef>
              <a:spcAft>
                <a:spcPts val="0"/>
              </a:spcAft>
              <a:buSzPts val="3000"/>
              <a:buChar char="•"/>
            </a:pPr>
            <a:r>
              <a:rPr lang="pt-BR" sz="3600"/>
              <a:t>Apresente a sua opção de resposta às outras ONG numa reunião de coordenação (no total 20 minutos para apresentar e acordar uma resposta coordenada).</a:t>
            </a:r>
            <a:endParaRPr sz="3600"/>
          </a:p>
        </p:txBody>
      </p:sp>
      <p:sp>
        <p:nvSpPr>
          <p:cNvPr id="526" name="Google Shape;526;p65"/>
          <p:cNvSpPr txBox="1"/>
          <p:nvPr/>
        </p:nvSpPr>
        <p:spPr>
          <a:xfrm rot="-289626">
            <a:off x="13081304" y="2060366"/>
            <a:ext cx="1957242" cy="527442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800"/>
              <a:buFont typeface="Arial"/>
              <a:buNone/>
            </a:pPr>
            <a:r>
              <a:rPr b="1" i="0" lang="pt-BR" sz="2800" u="none" cap="none" strike="noStrike">
                <a:solidFill>
                  <a:srgbClr val="000000"/>
                </a:solidFill>
                <a:latin typeface="Permanent Marker"/>
                <a:ea typeface="Permanent Marker"/>
                <a:cs typeface="Permanent Marker"/>
                <a:sym typeface="Permanent Marker"/>
              </a:rPr>
              <a:t>Prós…</a:t>
            </a:r>
            <a:endParaRPr>
              <a:latin typeface="Permanent Marker"/>
              <a:ea typeface="Permanent Marker"/>
              <a:cs typeface="Permanent Marker"/>
              <a:sym typeface="Permanent Marker"/>
            </a:endParaRPr>
          </a:p>
          <a:p>
            <a:pPr indent="-457200" lvl="0" marL="457200" marR="0" rtl="0" algn="ctr">
              <a:lnSpc>
                <a:spcPct val="100000"/>
              </a:lnSpc>
              <a:spcBef>
                <a:spcPts val="0"/>
              </a:spcBef>
              <a:spcAft>
                <a:spcPts val="0"/>
              </a:spcAft>
              <a:buClr>
                <a:srgbClr val="000000"/>
              </a:buClr>
              <a:buSzPts val="2800"/>
              <a:buFont typeface="Arial"/>
              <a:buChar char="•"/>
            </a:pPr>
            <a:r>
              <a:rPr b="1" i="0" lang="pt-BR" sz="2800" u="none" cap="none" strike="noStrike">
                <a:solidFill>
                  <a:srgbClr val="000000"/>
                </a:solidFill>
                <a:latin typeface="Arial"/>
                <a:ea typeface="Arial"/>
                <a:cs typeface="Arial"/>
                <a:sym typeface="Arial"/>
              </a:rPr>
              <a:t>  </a:t>
            </a:r>
            <a:endParaRPr/>
          </a:p>
          <a:p>
            <a:pPr indent="-457200" lvl="0" marL="457200" marR="0" rtl="0" algn="ctr">
              <a:lnSpc>
                <a:spcPct val="100000"/>
              </a:lnSpc>
              <a:spcBef>
                <a:spcPts val="0"/>
              </a:spcBef>
              <a:spcAft>
                <a:spcPts val="0"/>
              </a:spcAft>
              <a:buClr>
                <a:srgbClr val="000000"/>
              </a:buClr>
              <a:buSzPts val="2800"/>
              <a:buFont typeface="Arial"/>
              <a:buChar char="•"/>
            </a:pPr>
            <a:r>
              <a:rPr b="1" i="0" lang="pt-BR" sz="2800" u="none" cap="none" strike="noStrike">
                <a:solidFill>
                  <a:srgbClr val="000000"/>
                </a:solidFill>
                <a:latin typeface="Arial"/>
                <a:ea typeface="Arial"/>
                <a:cs typeface="Arial"/>
                <a:sym typeface="Arial"/>
              </a:rPr>
              <a:t> </a:t>
            </a:r>
            <a:endParaRPr/>
          </a:p>
          <a:p>
            <a:pPr indent="-457200" lvl="0" marL="457200" marR="0" rtl="0" algn="ctr">
              <a:lnSpc>
                <a:spcPct val="100000"/>
              </a:lnSpc>
              <a:spcBef>
                <a:spcPts val="0"/>
              </a:spcBef>
              <a:spcAft>
                <a:spcPts val="0"/>
              </a:spcAft>
              <a:buClr>
                <a:srgbClr val="000000"/>
              </a:buClr>
              <a:buSzPts val="2800"/>
              <a:buFont typeface="Arial"/>
              <a:buChar char="•"/>
            </a:pPr>
            <a:r>
              <a:rPr b="1" i="0" lang="pt-BR" sz="2800" u="none" cap="none" strike="noStrike">
                <a:solidFill>
                  <a:srgbClr val="000000"/>
                </a:solidFill>
                <a:latin typeface="Arial"/>
                <a:ea typeface="Arial"/>
                <a:cs typeface="Arial"/>
                <a:sym typeface="Arial"/>
              </a:rPr>
              <a:t> </a:t>
            </a:r>
            <a:endParaRPr b="1" i="0" sz="28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800"/>
              <a:buFont typeface="Arial"/>
              <a:buNone/>
            </a:pPr>
            <a:r>
              <a:rPr b="1" i="0" lang="pt-BR" sz="2800" u="none" cap="none" strike="noStrike">
                <a:solidFill>
                  <a:srgbClr val="000000"/>
                </a:solidFill>
                <a:latin typeface="Arial"/>
                <a:ea typeface="Arial"/>
                <a:cs typeface="Arial"/>
                <a:sym typeface="Arial"/>
              </a:rPr>
              <a:t>  </a:t>
            </a:r>
            <a:r>
              <a:rPr b="1" i="0" lang="pt-BR" sz="2800" u="none" cap="none" strike="noStrike">
                <a:solidFill>
                  <a:srgbClr val="000000"/>
                </a:solidFill>
                <a:latin typeface="Permanent Marker"/>
                <a:ea typeface="Permanent Marker"/>
                <a:cs typeface="Permanent Marker"/>
                <a:sym typeface="Permanent Marker"/>
              </a:rPr>
              <a:t>Contras…</a:t>
            </a:r>
            <a:endParaRPr b="1" i="0" sz="2800" u="none" cap="none" strike="noStrike">
              <a:solidFill>
                <a:srgbClr val="000000"/>
              </a:solidFill>
              <a:latin typeface="Permanent Marker"/>
              <a:ea typeface="Permanent Marker"/>
              <a:cs typeface="Permanent Marker"/>
              <a:sym typeface="Permanent Marker"/>
            </a:endParaRPr>
          </a:p>
          <a:p>
            <a:pPr indent="-457200" lvl="0" marL="457200" marR="0" rtl="0" algn="ctr">
              <a:lnSpc>
                <a:spcPct val="100000"/>
              </a:lnSpc>
              <a:spcBef>
                <a:spcPts val="0"/>
              </a:spcBef>
              <a:spcAft>
                <a:spcPts val="0"/>
              </a:spcAft>
              <a:buClr>
                <a:srgbClr val="000000"/>
              </a:buClr>
              <a:buSzPts val="2800"/>
              <a:buFont typeface="Arial"/>
              <a:buChar char="•"/>
            </a:pPr>
            <a:r>
              <a:rPr b="1" i="0" lang="pt-BR" sz="2800" u="none" cap="none" strike="noStrike">
                <a:solidFill>
                  <a:srgbClr val="000000"/>
                </a:solidFill>
                <a:latin typeface="Arial"/>
                <a:ea typeface="Arial"/>
                <a:cs typeface="Arial"/>
                <a:sym typeface="Arial"/>
              </a:rPr>
              <a:t> </a:t>
            </a:r>
            <a:endParaRPr/>
          </a:p>
          <a:p>
            <a:pPr indent="-457200" lvl="0" marL="457200" marR="0" rtl="0" algn="ctr">
              <a:lnSpc>
                <a:spcPct val="100000"/>
              </a:lnSpc>
              <a:spcBef>
                <a:spcPts val="0"/>
              </a:spcBef>
              <a:spcAft>
                <a:spcPts val="0"/>
              </a:spcAft>
              <a:buClr>
                <a:srgbClr val="000000"/>
              </a:buClr>
              <a:buSzPts val="2800"/>
              <a:buFont typeface="Arial"/>
              <a:buChar char="•"/>
            </a:pPr>
            <a:r>
              <a:rPr b="1" i="0" lang="pt-BR" sz="2800" u="none" cap="none" strike="noStrike">
                <a:solidFill>
                  <a:srgbClr val="000000"/>
                </a:solidFill>
                <a:latin typeface="Arial"/>
                <a:ea typeface="Arial"/>
                <a:cs typeface="Arial"/>
                <a:sym typeface="Arial"/>
              </a:rPr>
              <a:t> </a:t>
            </a:r>
            <a:endParaRPr/>
          </a:p>
          <a:p>
            <a:pPr indent="-457200" lvl="0" marL="457200" marR="0" rtl="0" algn="ctr">
              <a:lnSpc>
                <a:spcPct val="100000"/>
              </a:lnSpc>
              <a:spcBef>
                <a:spcPts val="0"/>
              </a:spcBef>
              <a:spcAft>
                <a:spcPts val="0"/>
              </a:spcAft>
              <a:buClr>
                <a:srgbClr val="000000"/>
              </a:buClr>
              <a:buSzPts val="2800"/>
              <a:buFont typeface="Arial"/>
              <a:buChar char="•"/>
            </a:pPr>
            <a:r>
              <a:rPr b="1" i="0" lang="pt-BR" sz="2800" u="none" cap="none" strike="noStrike">
                <a:solidFill>
                  <a:srgbClr val="000000"/>
                </a:solidFill>
                <a:latin typeface="Arial"/>
                <a:ea typeface="Arial"/>
                <a:cs typeface="Arial"/>
                <a:sym typeface="Arial"/>
              </a:rPr>
              <a:t> </a:t>
            </a:r>
            <a:endParaRPr/>
          </a:p>
          <a:p>
            <a:pPr indent="0" lvl="0" marL="0" marR="0" rtl="0" algn="ctr">
              <a:lnSpc>
                <a:spcPct val="100000"/>
              </a:lnSpc>
              <a:spcBef>
                <a:spcPts val="0"/>
              </a:spcBef>
              <a:spcAft>
                <a:spcPts val="0"/>
              </a:spcAft>
              <a:buClr>
                <a:srgbClr val="000000"/>
              </a:buClr>
              <a:buSzPts val="2800"/>
              <a:buFont typeface="Arial"/>
              <a:buNone/>
            </a:pPr>
            <a:r>
              <a:rPr b="1" i="0" lang="pt-BR" sz="2800" u="none" cap="none" strike="noStrike">
                <a:solidFill>
                  <a:srgbClr val="000000"/>
                </a:solidFill>
                <a:latin typeface="Arial"/>
                <a:ea typeface="Arial"/>
                <a:cs typeface="Arial"/>
                <a:sym typeface="Arial"/>
              </a:rPr>
              <a:t> </a:t>
            </a:r>
            <a:endParaRPr b="1" i="0" sz="28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p:txBody>
      </p:sp>
      <p:sp>
        <p:nvSpPr>
          <p:cNvPr id="527" name="Google Shape;527;p65"/>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66"/>
          <p:cNvSpPr txBox="1"/>
          <p:nvPr>
            <p:ph type="title"/>
          </p:nvPr>
        </p:nvSpPr>
        <p:spPr>
          <a:xfrm>
            <a:off x="392703" y="70423"/>
            <a:ext cx="17421164" cy="11303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SzPts val="1400"/>
              <a:buNone/>
            </a:pPr>
            <a:r>
              <a:rPr lang="pt-BR" sz="6700"/>
              <a:t>Levantamento: </a:t>
            </a:r>
            <a:br>
              <a:rPr lang="pt-BR" sz="5300"/>
            </a:br>
            <a:r>
              <a:rPr lang="pt-BR" sz="4800"/>
              <a:t>Algumas potenciais vantagens e desvantagens</a:t>
            </a:r>
            <a:endParaRPr/>
          </a:p>
        </p:txBody>
      </p:sp>
      <p:graphicFrame>
        <p:nvGraphicFramePr>
          <p:cNvPr id="533" name="Google Shape;533;p66"/>
          <p:cNvGraphicFramePr/>
          <p:nvPr/>
        </p:nvGraphicFramePr>
        <p:xfrm>
          <a:off x="387475" y="1873491"/>
          <a:ext cx="3000000" cy="3000000"/>
        </p:xfrm>
        <a:graphic>
          <a:graphicData uri="http://schemas.openxmlformats.org/drawingml/2006/table">
            <a:tbl>
              <a:tblPr bandRow="1" firstRow="1">
                <a:noFill/>
                <a:tableStyleId>{F2588235-E604-40E5-9870-FC688EDF8008}</a:tableStyleId>
              </a:tblPr>
              <a:tblGrid>
                <a:gridCol w="2748125"/>
                <a:gridCol w="2748125"/>
                <a:gridCol w="2748125"/>
                <a:gridCol w="2748125"/>
                <a:gridCol w="2748125"/>
                <a:gridCol w="2748125"/>
              </a:tblGrid>
              <a:tr h="705975">
                <a:tc gridSpan="2">
                  <a:txBody>
                    <a:bodyPr/>
                    <a:lstStyle/>
                    <a:p>
                      <a:pPr indent="0" lvl="0" marL="0" marR="0" rtl="0" algn="ctr">
                        <a:lnSpc>
                          <a:spcPct val="100000"/>
                        </a:lnSpc>
                        <a:spcBef>
                          <a:spcPts val="0"/>
                        </a:spcBef>
                        <a:spcAft>
                          <a:spcPts val="0"/>
                        </a:spcAft>
                        <a:buNone/>
                      </a:pPr>
                      <a:r>
                        <a:rPr b="1" i="1" lang="pt-BR" sz="2400" u="none" cap="none" strike="noStrike">
                          <a:solidFill>
                            <a:srgbClr val="00B297"/>
                          </a:solidFill>
                        </a:rPr>
                        <a:t>DIGNITY FIRST</a:t>
                      </a:r>
                      <a:br>
                        <a:rPr b="1" lang="pt-BR" sz="2400" u="none" cap="none" strike="noStrike">
                          <a:solidFill>
                            <a:srgbClr val="00B297"/>
                          </a:solidFill>
                        </a:rPr>
                      </a:br>
                      <a:r>
                        <a:rPr lang="pt-BR" sz="2400" u="none" cap="none" strike="noStrike">
                          <a:solidFill>
                            <a:srgbClr val="00B297"/>
                          </a:solidFill>
                        </a:rPr>
                        <a:t>(P</a:t>
                      </a:r>
                      <a:r>
                        <a:rPr lang="pt-BR" sz="2400">
                          <a:solidFill>
                            <a:srgbClr val="00B297"/>
                          </a:solidFill>
                        </a:rPr>
                        <a:t>rimeiro a dignidade</a:t>
                      </a:r>
                      <a:r>
                        <a:rPr lang="pt-BR" sz="2400" u="none" cap="none" strike="noStrike">
                          <a:solidFill>
                            <a:srgbClr val="00B297"/>
                          </a:solidFill>
                        </a:rPr>
                        <a:t> – ONG)</a:t>
                      </a:r>
                      <a:endParaRPr sz="2400" u="none" cap="none" strike="noStrike">
                        <a:solidFill>
                          <a:srgbClr val="00B297"/>
                        </a:solidFill>
                      </a:endParaRPr>
                    </a:p>
                    <a:p>
                      <a:pPr indent="0" lvl="0" marL="0" marR="0" rtl="0" algn="ctr">
                        <a:lnSpc>
                          <a:spcPct val="100000"/>
                        </a:lnSpc>
                        <a:spcBef>
                          <a:spcPts val="0"/>
                        </a:spcBef>
                        <a:spcAft>
                          <a:spcPts val="0"/>
                        </a:spcAft>
                        <a:buNone/>
                      </a:pPr>
                      <a:r>
                        <a:rPr b="1" lang="pt-BR" sz="1700" u="none" cap="none" strike="noStrike">
                          <a:solidFill>
                            <a:srgbClr val="00B297"/>
                          </a:solidFill>
                        </a:rPr>
                        <a:t>Assistência ali</a:t>
                      </a:r>
                      <a:r>
                        <a:rPr b="1" lang="pt-BR" sz="1700">
                          <a:solidFill>
                            <a:srgbClr val="00B297"/>
                          </a:solidFill>
                        </a:rPr>
                        <a:t>mentar </a:t>
                      </a:r>
                      <a:r>
                        <a:rPr b="1" lang="pt-BR" sz="1700" u="none" cap="none" strike="noStrike">
                          <a:solidFill>
                            <a:srgbClr val="00B297"/>
                          </a:solidFill>
                        </a:rPr>
                        <a:t>com base em dinheiro </a:t>
                      </a:r>
                      <a:endParaRPr b="1" sz="1700" u="none" cap="none" strike="noStrike">
                        <a:solidFill>
                          <a:srgbClr val="00B297"/>
                        </a:solidFill>
                      </a:endParaRPr>
                    </a:p>
                  </a:txBody>
                  <a:tcPr marT="45725" marB="45725" marR="91450" marL="91450"/>
                </a:tc>
                <a:tc hMerge="1"/>
                <a:tc gridSpan="2">
                  <a:txBody>
                    <a:bodyPr/>
                    <a:lstStyle/>
                    <a:p>
                      <a:pPr indent="0" lvl="0" marL="0" marR="0" rtl="0" algn="ctr">
                        <a:lnSpc>
                          <a:spcPct val="100000"/>
                        </a:lnSpc>
                        <a:spcBef>
                          <a:spcPts val="0"/>
                        </a:spcBef>
                        <a:spcAft>
                          <a:spcPts val="0"/>
                        </a:spcAft>
                        <a:buNone/>
                      </a:pPr>
                      <a:r>
                        <a:rPr b="1" i="1" lang="pt-BR" sz="2400" u="none" cap="none" strike="noStrike">
                          <a:solidFill>
                            <a:schemeClr val="dk1"/>
                          </a:solidFill>
                        </a:rPr>
                        <a:t>FOOD NOW</a:t>
                      </a:r>
                      <a:br>
                        <a:rPr b="1" i="1" lang="pt-BR" sz="2400" u="none" cap="none" strike="noStrike">
                          <a:solidFill>
                            <a:schemeClr val="dk1"/>
                          </a:solidFill>
                        </a:rPr>
                      </a:br>
                      <a:r>
                        <a:rPr i="0" lang="pt-BR" sz="2400" u="none" cap="none" strike="noStrike">
                          <a:solidFill>
                            <a:schemeClr val="dk1"/>
                          </a:solidFill>
                        </a:rPr>
                        <a:t>(Alimento Agora – ONG) </a:t>
                      </a:r>
                      <a:endParaRPr i="0" sz="2400" u="none" cap="none" strike="noStrike">
                        <a:solidFill>
                          <a:schemeClr val="dk1"/>
                        </a:solidFill>
                      </a:endParaRPr>
                    </a:p>
                    <a:p>
                      <a:pPr indent="0" lvl="0" marL="0" marR="0" rtl="0" algn="ctr">
                        <a:lnSpc>
                          <a:spcPct val="100000"/>
                        </a:lnSpc>
                        <a:spcBef>
                          <a:spcPts val="0"/>
                        </a:spcBef>
                        <a:spcAft>
                          <a:spcPts val="0"/>
                        </a:spcAft>
                        <a:buNone/>
                      </a:pPr>
                      <a:r>
                        <a:rPr b="1" lang="pt-BR" sz="2000" u="none" cap="none" strike="noStrike">
                          <a:solidFill>
                            <a:schemeClr val="dk1"/>
                          </a:solidFill>
                        </a:rPr>
                        <a:t>Distribuição geral de alimento em espécie</a:t>
                      </a:r>
                      <a:endParaRPr b="1" sz="2000" u="none" cap="none" strike="noStrike">
                        <a:solidFill>
                          <a:schemeClr val="dk1"/>
                        </a:solidFill>
                      </a:endParaRPr>
                    </a:p>
                  </a:txBody>
                  <a:tcPr marT="45725" marB="45725" marR="91450" marL="91450">
                    <a:solidFill>
                      <a:srgbClr val="00B297"/>
                    </a:solidFill>
                  </a:tcPr>
                </a:tc>
                <a:tc hMerge="1"/>
                <a:tc gridSpan="2">
                  <a:txBody>
                    <a:bodyPr/>
                    <a:lstStyle/>
                    <a:p>
                      <a:pPr indent="0" lvl="0" marL="0" marR="0" rtl="0" algn="ctr">
                        <a:lnSpc>
                          <a:spcPct val="100000"/>
                        </a:lnSpc>
                        <a:spcBef>
                          <a:spcPts val="0"/>
                        </a:spcBef>
                        <a:spcAft>
                          <a:spcPts val="0"/>
                        </a:spcAft>
                        <a:buNone/>
                      </a:pPr>
                      <a:r>
                        <a:rPr b="1" i="1" lang="pt-BR" sz="2400" u="none" cap="none" strike="noStrike">
                          <a:solidFill>
                            <a:srgbClr val="00B297"/>
                          </a:solidFill>
                        </a:rPr>
                        <a:t>FOOD TOMORROW</a:t>
                      </a:r>
                      <a:br>
                        <a:rPr b="1" lang="pt-BR" sz="2400" u="none" cap="none" strike="noStrike">
                          <a:solidFill>
                            <a:srgbClr val="00B297"/>
                          </a:solidFill>
                        </a:rPr>
                      </a:br>
                      <a:r>
                        <a:rPr lang="pt-BR" sz="2400" u="none" cap="none" strike="noStrike">
                          <a:solidFill>
                            <a:srgbClr val="00B297"/>
                          </a:solidFill>
                        </a:rPr>
                        <a:t>(Alimento para amanhã – ONG)</a:t>
                      </a:r>
                      <a:endParaRPr sz="2400" u="none" cap="none" strike="noStrike">
                        <a:solidFill>
                          <a:srgbClr val="00B297"/>
                        </a:solidFill>
                      </a:endParaRPr>
                    </a:p>
                    <a:p>
                      <a:pPr indent="0" lvl="0" marL="0" marR="0" rtl="0" algn="ctr">
                        <a:lnSpc>
                          <a:spcPct val="100000"/>
                        </a:lnSpc>
                        <a:spcBef>
                          <a:spcPts val="0"/>
                        </a:spcBef>
                        <a:spcAft>
                          <a:spcPts val="0"/>
                        </a:spcAft>
                        <a:buNone/>
                      </a:pPr>
                      <a:r>
                        <a:rPr b="1" lang="pt-BR" sz="2000" u="none" cap="none" strike="noStrike">
                          <a:solidFill>
                            <a:srgbClr val="00B297"/>
                          </a:solidFill>
                        </a:rPr>
                        <a:t>Suplementos alimentícios e sementes</a:t>
                      </a:r>
                      <a:endParaRPr b="1" sz="2000" u="none" cap="none" strike="noStrike">
                        <a:solidFill>
                          <a:srgbClr val="00B297"/>
                        </a:solidFill>
                      </a:endParaRPr>
                    </a:p>
                  </a:txBody>
                  <a:tcPr marT="45725" marB="45725" marR="91450" marL="91450"/>
                </a:tc>
                <a:tc hMerge="1"/>
              </a:tr>
              <a:tr h="459800">
                <a:tc>
                  <a:txBody>
                    <a:bodyPr/>
                    <a:lstStyle/>
                    <a:p>
                      <a:pPr indent="0" lvl="0" marL="0" marR="0" rtl="0" algn="ctr">
                        <a:lnSpc>
                          <a:spcPct val="100000"/>
                        </a:lnSpc>
                        <a:spcBef>
                          <a:spcPts val="0"/>
                        </a:spcBef>
                        <a:spcAft>
                          <a:spcPts val="0"/>
                        </a:spcAft>
                        <a:buNone/>
                      </a:pPr>
                      <a:r>
                        <a:rPr b="1" lang="pt-BR" sz="1600" u="none" cap="none" strike="noStrike">
                          <a:solidFill>
                            <a:schemeClr val="dk1"/>
                          </a:solidFill>
                        </a:rPr>
                        <a:t>Potenciais vantagens </a:t>
                      </a:r>
                      <a:endParaRPr b="1" sz="1600" u="none" cap="none" strike="noStrike">
                        <a:solidFill>
                          <a:schemeClr val="dk1"/>
                        </a:solidFill>
                      </a:endParaRPr>
                    </a:p>
                  </a:txBody>
                  <a:tcPr marT="45725" marB="45725" marR="91450" marL="91450" anchor="ctr">
                    <a:solidFill>
                      <a:srgbClr val="00B297"/>
                    </a:solidFill>
                  </a:tcPr>
                </a:tc>
                <a:tc>
                  <a:txBody>
                    <a:bodyPr/>
                    <a:lstStyle/>
                    <a:p>
                      <a:pPr indent="0" lvl="0" marL="0" marR="0" rtl="0" algn="ctr">
                        <a:lnSpc>
                          <a:spcPct val="100000"/>
                        </a:lnSpc>
                        <a:spcBef>
                          <a:spcPts val="0"/>
                        </a:spcBef>
                        <a:spcAft>
                          <a:spcPts val="0"/>
                        </a:spcAft>
                        <a:buNone/>
                      </a:pPr>
                      <a:r>
                        <a:rPr b="1" lang="pt-BR" sz="1600" u="none" cap="none" strike="noStrike">
                          <a:solidFill>
                            <a:schemeClr val="dk1"/>
                          </a:solidFill>
                        </a:rPr>
                        <a:t>Potenciais desvantagens</a:t>
                      </a:r>
                      <a:endParaRPr b="1" sz="1600" u="none" cap="none" strike="noStrike">
                        <a:solidFill>
                          <a:schemeClr val="dk1"/>
                        </a:solidFill>
                      </a:endParaRPr>
                    </a:p>
                  </a:txBody>
                  <a:tcPr marT="45725" marB="45725" marR="91450" marL="91450" anchor="ctr">
                    <a:solidFill>
                      <a:srgbClr val="00B297"/>
                    </a:solidFill>
                  </a:tcPr>
                </a:tc>
                <a:tc>
                  <a:txBody>
                    <a:bodyPr/>
                    <a:lstStyle/>
                    <a:p>
                      <a:pPr indent="0" lvl="0" marL="0" marR="0" rtl="0" algn="ctr">
                        <a:lnSpc>
                          <a:spcPct val="100000"/>
                        </a:lnSpc>
                        <a:spcBef>
                          <a:spcPts val="0"/>
                        </a:spcBef>
                        <a:spcAft>
                          <a:spcPts val="0"/>
                        </a:spcAft>
                        <a:buNone/>
                      </a:pPr>
                      <a:r>
                        <a:rPr b="1" lang="pt-BR" sz="1700" u="none" cap="none" strike="noStrike">
                          <a:solidFill>
                            <a:srgbClr val="00B297"/>
                          </a:solidFill>
                        </a:rPr>
                        <a:t>Potenciais vantagens</a:t>
                      </a:r>
                      <a:endParaRPr b="1" sz="1700" u="none" cap="none" strike="noStrike">
                        <a:solidFill>
                          <a:srgbClr val="00B297"/>
                        </a:solidFill>
                      </a:endParaRPr>
                    </a:p>
                  </a:txBody>
                  <a:tcPr marT="45725" marB="45725" marR="91450" marL="91450" anchor="ctr"/>
                </a:tc>
                <a:tc>
                  <a:txBody>
                    <a:bodyPr/>
                    <a:lstStyle/>
                    <a:p>
                      <a:pPr indent="0" lvl="0" marL="0" marR="0" rtl="0" algn="ctr">
                        <a:lnSpc>
                          <a:spcPct val="100000"/>
                        </a:lnSpc>
                        <a:spcBef>
                          <a:spcPts val="0"/>
                        </a:spcBef>
                        <a:spcAft>
                          <a:spcPts val="0"/>
                        </a:spcAft>
                        <a:buNone/>
                      </a:pPr>
                      <a:r>
                        <a:rPr b="1" lang="pt-BR" sz="1600" u="none" cap="none" strike="noStrike">
                          <a:solidFill>
                            <a:srgbClr val="00B297"/>
                          </a:solidFill>
                        </a:rPr>
                        <a:t>Potenciais desvantagens</a:t>
                      </a:r>
                      <a:endParaRPr b="1" sz="1600" u="none" cap="none" strike="noStrike">
                        <a:solidFill>
                          <a:srgbClr val="00B297"/>
                        </a:solidFill>
                      </a:endParaRPr>
                    </a:p>
                  </a:txBody>
                  <a:tcPr marT="45725" marB="45725" marR="91450" marL="91450" anchor="ctr"/>
                </a:tc>
                <a:tc>
                  <a:txBody>
                    <a:bodyPr/>
                    <a:lstStyle/>
                    <a:p>
                      <a:pPr indent="0" lvl="0" marL="0" marR="0" rtl="0" algn="ctr">
                        <a:lnSpc>
                          <a:spcPct val="100000"/>
                        </a:lnSpc>
                        <a:spcBef>
                          <a:spcPts val="0"/>
                        </a:spcBef>
                        <a:spcAft>
                          <a:spcPts val="0"/>
                        </a:spcAft>
                        <a:buNone/>
                      </a:pPr>
                      <a:r>
                        <a:rPr b="1" lang="pt-BR" sz="1600" u="none" cap="none" strike="noStrike">
                          <a:solidFill>
                            <a:schemeClr val="dk1"/>
                          </a:solidFill>
                        </a:rPr>
                        <a:t>Potenciais vantagens </a:t>
                      </a:r>
                      <a:endParaRPr b="1" sz="1600" u="none" cap="none" strike="noStrike">
                        <a:solidFill>
                          <a:schemeClr val="dk1"/>
                        </a:solidFill>
                      </a:endParaRPr>
                    </a:p>
                  </a:txBody>
                  <a:tcPr marT="45725" marB="45725" marR="91450" marL="91450" anchor="ctr">
                    <a:solidFill>
                      <a:srgbClr val="00B297"/>
                    </a:solidFill>
                  </a:tcPr>
                </a:tc>
                <a:tc>
                  <a:txBody>
                    <a:bodyPr/>
                    <a:lstStyle/>
                    <a:p>
                      <a:pPr indent="0" lvl="0" marL="0" marR="0" rtl="0" algn="ctr">
                        <a:lnSpc>
                          <a:spcPct val="100000"/>
                        </a:lnSpc>
                        <a:spcBef>
                          <a:spcPts val="0"/>
                        </a:spcBef>
                        <a:spcAft>
                          <a:spcPts val="0"/>
                        </a:spcAft>
                        <a:buNone/>
                      </a:pPr>
                      <a:r>
                        <a:rPr b="1" lang="pt-BR" sz="1600" u="none" cap="none" strike="noStrike">
                          <a:solidFill>
                            <a:schemeClr val="dk1"/>
                          </a:solidFill>
                        </a:rPr>
                        <a:t>Potenciais desvantagens</a:t>
                      </a:r>
                      <a:endParaRPr b="1" sz="1600" u="none" cap="none" strike="noStrike">
                        <a:solidFill>
                          <a:schemeClr val="dk1"/>
                        </a:solidFill>
                      </a:endParaRPr>
                    </a:p>
                  </a:txBody>
                  <a:tcPr marT="45725" marB="45725" marR="91450" marL="91450" anchor="ctr">
                    <a:solidFill>
                      <a:srgbClr val="00B297"/>
                    </a:solidFill>
                  </a:tcPr>
                </a:tc>
              </a:tr>
              <a:tr h="4716200">
                <a:tc>
                  <a:txBody>
                    <a:bodyPr/>
                    <a:lstStyle/>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As pessoas afetadas podem utilizar o dinheiro como quiserem, garantindo flexibilidade e apoiando a dignidade. </a:t>
                      </a:r>
                      <a:br>
                        <a:rPr b="0" i="0" lang="pt-BR" sz="1400" u="none" cap="none" strike="noStrike">
                          <a:solidFill>
                            <a:srgbClr val="292929"/>
                          </a:solidFill>
                          <a:latin typeface="Arial"/>
                          <a:ea typeface="Arial"/>
                          <a:cs typeface="Arial"/>
                          <a:sym typeface="Arial"/>
                        </a:rPr>
                      </a:br>
                      <a:endParaRPr b="0" i="0" sz="1400" u="none" cap="none" strike="noStrike">
                        <a:solidFill>
                          <a:srgbClr val="292929"/>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A população atual também pode comprar sementes se assim o pretender e ela mesma priorizar este tipo de atividade</a:t>
                      </a:r>
                      <a:endParaRPr b="0" i="0" sz="1400" u="none" cap="none" strike="noStrike">
                        <a:solidFill>
                          <a:srgbClr val="292929"/>
                        </a:solidFill>
                        <a:latin typeface="Arial"/>
                        <a:ea typeface="Arial"/>
                        <a:cs typeface="Arial"/>
                        <a:sym typeface="Arial"/>
                      </a:endParaRPr>
                    </a:p>
                  </a:txBody>
                  <a:tcPr marT="45725" marB="45725" marR="91450" marL="91450"/>
                </a:tc>
                <a:tc>
                  <a:txBody>
                    <a:bodyPr/>
                    <a:lstStyle/>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Se a população aumenta haverá tensão no atual mercado de fornecimento de alimentos. Isto pode levar a uma tensão com a comunidade de acolhimento.</a:t>
                      </a:r>
                      <a:br>
                        <a:rPr b="0" i="0" lang="pt-BR" sz="1400" u="none" cap="none" strike="noStrike">
                          <a:solidFill>
                            <a:srgbClr val="292929"/>
                          </a:solidFill>
                          <a:latin typeface="Arial"/>
                          <a:ea typeface="Arial"/>
                          <a:cs typeface="Arial"/>
                          <a:sym typeface="Arial"/>
                        </a:rPr>
                      </a:br>
                      <a:endParaRPr b="0" i="0" sz="1400" u="none" cap="none" strike="noStrike">
                        <a:solidFill>
                          <a:srgbClr val="292929"/>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As pessoas poderão não utilizar o dinheiro para o propósito pretendido. </a:t>
                      </a:r>
                      <a:br>
                        <a:rPr b="0" i="0" lang="pt-BR" sz="1400" u="none" cap="none" strike="noStrike">
                          <a:solidFill>
                            <a:srgbClr val="292929"/>
                          </a:solidFill>
                          <a:latin typeface="Arial"/>
                          <a:ea typeface="Arial"/>
                          <a:cs typeface="Arial"/>
                          <a:sym typeface="Arial"/>
                        </a:rPr>
                      </a:br>
                      <a:endParaRPr b="0" i="0" sz="1400" u="none" cap="none" strike="noStrike">
                        <a:solidFill>
                          <a:srgbClr val="292929"/>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Os preços dos alimentos no mercado poderão aumentar em função da procura adicional.</a:t>
                      </a:r>
                      <a:br>
                        <a:rPr b="0" i="0" lang="pt-BR" sz="1400" u="none" cap="none" strike="noStrike">
                          <a:solidFill>
                            <a:srgbClr val="292929"/>
                          </a:solidFill>
                          <a:latin typeface="Arial"/>
                          <a:ea typeface="Arial"/>
                          <a:cs typeface="Arial"/>
                          <a:sym typeface="Arial"/>
                        </a:rPr>
                      </a:br>
                      <a:endParaRPr b="0" i="0" sz="1400" u="none" cap="none" strike="noStrike">
                        <a:solidFill>
                          <a:srgbClr val="292929"/>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Não há uma atenção especial dirigida aos grupos vulneráveis.</a:t>
                      </a:r>
                      <a:endParaRPr b="0" i="0" sz="1400" u="none" cap="none" strike="noStrike">
                        <a:solidFill>
                          <a:srgbClr val="292929"/>
                        </a:solidFill>
                        <a:latin typeface="Arial"/>
                        <a:ea typeface="Arial"/>
                        <a:cs typeface="Arial"/>
                        <a:sym typeface="Arial"/>
                      </a:endParaRPr>
                    </a:p>
                  </a:txBody>
                  <a:tcPr marT="45725" marB="45725" marR="91450" marL="91450"/>
                </a:tc>
                <a:tc>
                  <a:txBody>
                    <a:bodyPr/>
                    <a:lstStyle/>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Não há tensão no abastecimento de alimentos da comunidade de acolhimento.</a:t>
                      </a:r>
                      <a:br>
                        <a:rPr b="0" i="0" lang="pt-BR" sz="1400" u="none" cap="none" strike="noStrike">
                          <a:solidFill>
                            <a:srgbClr val="292929"/>
                          </a:solidFill>
                          <a:latin typeface="Arial"/>
                          <a:ea typeface="Arial"/>
                          <a:cs typeface="Arial"/>
                          <a:sym typeface="Arial"/>
                        </a:rPr>
                      </a:br>
                      <a:endParaRPr b="0" i="0" sz="1400" u="none" cap="none" strike="noStrike">
                        <a:solidFill>
                          <a:srgbClr val="292929"/>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Todos considerados no fornecimento da ração geral.</a:t>
                      </a:r>
                      <a:br>
                        <a:rPr b="0" i="0" lang="pt-BR" sz="1400" u="none" cap="none" strike="noStrike">
                          <a:solidFill>
                            <a:srgbClr val="292929"/>
                          </a:solidFill>
                          <a:latin typeface="Arial"/>
                          <a:ea typeface="Arial"/>
                          <a:cs typeface="Arial"/>
                          <a:sym typeface="Arial"/>
                        </a:rPr>
                      </a:br>
                      <a:r>
                        <a:rPr b="0" i="0" lang="pt-BR" sz="1400" u="none" cap="none" strike="noStrike">
                          <a:solidFill>
                            <a:srgbClr val="292929"/>
                          </a:solidFill>
                          <a:latin typeface="Arial"/>
                          <a:ea typeface="Arial"/>
                          <a:cs typeface="Arial"/>
                          <a:sym typeface="Arial"/>
                        </a:rPr>
                        <a:t> </a:t>
                      </a:r>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As contribuições vão diretamente para os alimentos e não são utilizadas para outros propósitos. </a:t>
                      </a:r>
                      <a:endParaRPr b="0" i="0" sz="1400" u="none" cap="none" strike="noStrike">
                        <a:solidFill>
                          <a:srgbClr val="292929"/>
                        </a:solidFill>
                        <a:latin typeface="Arial"/>
                        <a:ea typeface="Arial"/>
                        <a:cs typeface="Arial"/>
                        <a:sym typeface="Arial"/>
                      </a:endParaRPr>
                    </a:p>
                  </a:txBody>
                  <a:tcPr marT="45725" marB="45725" marR="91450" marL="91450">
                    <a:solidFill>
                      <a:srgbClr val="00B297">
                        <a:alpha val="29803"/>
                      </a:srgbClr>
                    </a:solidFill>
                  </a:tcPr>
                </a:tc>
                <a:tc>
                  <a:txBody>
                    <a:bodyPr/>
                    <a:lstStyle/>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Custo elevado atendendo às dificuldades logísticas.</a:t>
                      </a:r>
                      <a:br>
                        <a:rPr b="0" i="0" lang="pt-BR" sz="1400" u="none" cap="none" strike="noStrike">
                          <a:solidFill>
                            <a:srgbClr val="292929"/>
                          </a:solidFill>
                          <a:latin typeface="Arial"/>
                          <a:ea typeface="Arial"/>
                          <a:cs typeface="Arial"/>
                          <a:sym typeface="Arial"/>
                        </a:rPr>
                      </a:br>
                      <a:endParaRPr b="0" i="0" sz="1400" u="none" cap="none" strike="noStrike">
                        <a:solidFill>
                          <a:srgbClr val="292929"/>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Não há uma atenção especial dirigida aos grupos vulneráveis. </a:t>
                      </a:r>
                      <a:br>
                        <a:rPr b="0" i="0" lang="pt-BR" sz="1400" u="none" cap="none" strike="noStrike">
                          <a:solidFill>
                            <a:srgbClr val="292929"/>
                          </a:solidFill>
                          <a:latin typeface="Arial"/>
                          <a:ea typeface="Arial"/>
                          <a:cs typeface="Arial"/>
                          <a:sym typeface="Arial"/>
                        </a:rPr>
                      </a:br>
                      <a:endParaRPr b="0" i="0" sz="1400" u="none" cap="none" strike="noStrike">
                        <a:solidFill>
                          <a:srgbClr val="292929"/>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Se há disponibilidade de muitos alimentos, sem flexibilidade para atender as necessidade e gostos especiais, os alimentos distribuídos podem ser vendidos no mercado a um baixo preço, reduzindo os ganhos para os agricultores locais</a:t>
                      </a:r>
                      <a:endParaRPr sz="1400" u="none" cap="none" strike="noStrike">
                        <a:solidFill>
                          <a:srgbClr val="292929"/>
                        </a:solidFill>
                      </a:endParaRPr>
                    </a:p>
                  </a:txBody>
                  <a:tcPr marT="45725" marB="45725" marR="91450" marL="91450">
                    <a:solidFill>
                      <a:srgbClr val="00B297">
                        <a:alpha val="29803"/>
                      </a:srgbClr>
                    </a:solidFill>
                  </a:tcPr>
                </a:tc>
                <a:tc>
                  <a:txBody>
                    <a:bodyPr/>
                    <a:lstStyle/>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É mais provável que os grupos vulneráveis recebam os alimentos que necessitam.</a:t>
                      </a:r>
                      <a:br>
                        <a:rPr b="0" i="0" lang="pt-BR" sz="1400" u="none" cap="none" strike="noStrike">
                          <a:solidFill>
                            <a:srgbClr val="292929"/>
                          </a:solidFill>
                          <a:latin typeface="Arial"/>
                          <a:ea typeface="Arial"/>
                          <a:cs typeface="Arial"/>
                          <a:sym typeface="Arial"/>
                        </a:rPr>
                      </a:br>
                      <a:endParaRPr b="0" i="0" sz="1400" u="none" cap="none" strike="noStrike">
                        <a:solidFill>
                          <a:srgbClr val="292929"/>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A população afetada recebe ferramentas e sementes para melhorar a sua própria capacidade de se sustentarem.</a:t>
                      </a:r>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solidFill>
                          <a:srgbClr val="292929"/>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solidFill>
                          <a:srgbClr val="000000"/>
                        </a:solidFill>
                      </a:endParaRPr>
                    </a:p>
                    <a:p>
                      <a:pPr indent="-254000" lvl="0" marL="342900" marR="0" rtl="0" algn="l">
                        <a:lnSpc>
                          <a:spcPct val="100000"/>
                        </a:lnSpc>
                        <a:spcBef>
                          <a:spcPts val="0"/>
                        </a:spcBef>
                        <a:spcAft>
                          <a:spcPts val="0"/>
                        </a:spcAft>
                        <a:buClr>
                          <a:srgbClr val="000000"/>
                        </a:buClr>
                        <a:buSzPts val="1400"/>
                        <a:buFont typeface="Arial"/>
                        <a:buNone/>
                      </a:pPr>
                      <a:r>
                        <a:t/>
                      </a:r>
                      <a:endParaRPr sz="1400" u="none" cap="none" strike="noStrike">
                        <a:solidFill>
                          <a:srgbClr val="000000"/>
                        </a:solidFill>
                      </a:endParaRPr>
                    </a:p>
                  </a:txBody>
                  <a:tcPr marT="45725" marB="45725" marR="91450" marL="91450"/>
                </a:tc>
                <a:tc>
                  <a:txBody>
                    <a:bodyPr/>
                    <a:lstStyle/>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Não há garantia de que as sementes produzirão o suficiente para satisfazer as necessidades.</a:t>
                      </a:r>
                      <a:br>
                        <a:rPr b="0" i="0" lang="pt-BR" sz="1400" u="none" cap="none" strike="noStrike">
                          <a:solidFill>
                            <a:srgbClr val="292929"/>
                          </a:solidFill>
                          <a:latin typeface="Arial"/>
                          <a:ea typeface="Arial"/>
                          <a:cs typeface="Arial"/>
                          <a:sym typeface="Arial"/>
                        </a:rPr>
                      </a:br>
                      <a:r>
                        <a:rPr b="0" i="0" lang="pt-BR" sz="1400" u="none" cap="none" strike="noStrike">
                          <a:solidFill>
                            <a:srgbClr val="292929"/>
                          </a:solidFill>
                          <a:latin typeface="Arial"/>
                          <a:ea typeface="Arial"/>
                          <a:cs typeface="Arial"/>
                          <a:sym typeface="Arial"/>
                        </a:rPr>
                        <a:t> </a:t>
                      </a:r>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O programa depende de fatores ambientais que estão além do seu controlo.</a:t>
                      </a:r>
                      <a:br>
                        <a:rPr b="0" i="0" lang="pt-BR" sz="1400" u="none" cap="none" strike="noStrike">
                          <a:solidFill>
                            <a:srgbClr val="292929"/>
                          </a:solidFill>
                          <a:latin typeface="Arial"/>
                          <a:ea typeface="Arial"/>
                          <a:cs typeface="Arial"/>
                          <a:sym typeface="Arial"/>
                        </a:rPr>
                      </a:br>
                      <a:endParaRPr b="0" i="0" sz="1400" u="none" cap="none" strike="noStrike">
                        <a:solidFill>
                          <a:srgbClr val="292929"/>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pt-BR" sz="1400" u="none" cap="none" strike="noStrike">
                          <a:solidFill>
                            <a:srgbClr val="292929"/>
                          </a:solidFill>
                          <a:latin typeface="Arial"/>
                          <a:ea typeface="Arial"/>
                          <a:cs typeface="Arial"/>
                          <a:sym typeface="Arial"/>
                        </a:rPr>
                        <a:t>A perceção de permanência pode causar tensões à medida que os refugiados comecem a tornar-se agricultores locais. </a:t>
                      </a:r>
                      <a:endParaRPr b="0" i="0" sz="1400" u="none" cap="none" strike="noStrike">
                        <a:solidFill>
                          <a:srgbClr val="292929"/>
                        </a:solidFill>
                        <a:latin typeface="Arial"/>
                        <a:ea typeface="Arial"/>
                        <a:cs typeface="Arial"/>
                        <a:sym typeface="Arial"/>
                      </a:endParaRPr>
                    </a:p>
                  </a:txBody>
                  <a:tcPr marT="45725" marB="45725" marR="91450" marL="91450"/>
                </a:tc>
              </a:tr>
            </a:tbl>
          </a:graphicData>
        </a:graphic>
      </p:graphicFrame>
      <p:sp>
        <p:nvSpPr>
          <p:cNvPr id="534" name="Google Shape;534;p66"/>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538" name="Shape 538"/>
        <p:cNvGrpSpPr/>
        <p:nvPr/>
      </p:nvGrpSpPr>
      <p:grpSpPr>
        <a:xfrm>
          <a:off x="0" y="0"/>
          <a:ext cx="0" cy="0"/>
          <a:chOff x="0" y="0"/>
          <a:chExt cx="0" cy="0"/>
        </a:xfrm>
      </p:grpSpPr>
      <p:sp>
        <p:nvSpPr>
          <p:cNvPr id="539" name="Google Shape;539;p67"/>
          <p:cNvSpPr txBox="1"/>
          <p:nvPr>
            <p:ph type="title"/>
          </p:nvPr>
        </p:nvSpPr>
        <p:spPr>
          <a:xfrm>
            <a:off x="319472" y="173809"/>
            <a:ext cx="16760214" cy="1190673"/>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6400"/>
              <a:buFont typeface="Open Sans"/>
              <a:buNone/>
            </a:pPr>
            <a:r>
              <a:rPr b="0" lang="pt-BR" sz="6400" cap="none">
                <a:latin typeface="Open Sans"/>
                <a:ea typeface="Open Sans"/>
                <a:cs typeface="Open Sans"/>
                <a:sym typeface="Open Sans"/>
              </a:rPr>
              <a:t>Food security cluster/ </a:t>
            </a:r>
            <a:r>
              <a:rPr i="1" lang="pt-BR" sz="6400" cap="none">
                <a:latin typeface="Open Sans"/>
                <a:ea typeface="Open Sans"/>
                <a:cs typeface="Open Sans"/>
                <a:sym typeface="Open Sans"/>
              </a:rPr>
              <a:t>Cluster </a:t>
            </a:r>
            <a:r>
              <a:rPr lang="pt-BR" sz="6400" cap="none">
                <a:latin typeface="Open Sans"/>
                <a:ea typeface="Open Sans"/>
                <a:cs typeface="Open Sans"/>
                <a:sym typeface="Open Sans"/>
              </a:rPr>
              <a:t>de segurança alimentar</a:t>
            </a:r>
            <a:endParaRPr sz="6400" cap="none">
              <a:latin typeface="Open Sans"/>
              <a:ea typeface="Open Sans"/>
              <a:cs typeface="Open Sans"/>
              <a:sym typeface="Open Sans"/>
            </a:endParaRPr>
          </a:p>
        </p:txBody>
      </p:sp>
      <p:sp>
        <p:nvSpPr>
          <p:cNvPr id="540" name="Google Shape;540;p67"/>
          <p:cNvSpPr txBox="1"/>
          <p:nvPr/>
        </p:nvSpPr>
        <p:spPr>
          <a:xfrm>
            <a:off x="2451179" y="3692238"/>
            <a:ext cx="12496799" cy="222625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42A3FD"/>
              </a:buClr>
              <a:buSzPts val="13800"/>
              <a:buFont typeface="Arial"/>
              <a:buNone/>
            </a:pPr>
            <a:r>
              <a:rPr b="1" i="0" lang="pt-BR" sz="13800" u="none" cap="none" strike="noStrike">
                <a:solidFill>
                  <a:srgbClr val="42A3FD"/>
                </a:solidFill>
                <a:latin typeface="Open Sans"/>
                <a:ea typeface="Open Sans"/>
                <a:cs typeface="Open Sans"/>
                <a:sym typeface="Open Sans"/>
              </a:rPr>
              <a:t>VÍDEO</a:t>
            </a:r>
            <a:r>
              <a:rPr b="0" i="0" lang="pt-BR" sz="1800" u="none" cap="none" strike="noStrike">
                <a:solidFill>
                  <a:srgbClr val="A5A5A5"/>
                </a:solidFill>
                <a:latin typeface="Open Sans"/>
                <a:ea typeface="Open Sans"/>
                <a:cs typeface="Open Sans"/>
                <a:sym typeface="Open Sans"/>
              </a:rPr>
              <a:t> </a:t>
            </a:r>
            <a:endParaRPr b="0" i="0" sz="1800" u="none" cap="none" strike="noStrike">
              <a:solidFill>
                <a:srgbClr val="A5A5A5"/>
              </a:solidFill>
              <a:latin typeface="Open Sans"/>
              <a:ea typeface="Open Sans"/>
              <a:cs typeface="Open Sans"/>
              <a:sym typeface="Open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8"/>
          <p:cNvSpPr txBox="1"/>
          <p:nvPr>
            <p:ph type="title"/>
          </p:nvPr>
        </p:nvSpPr>
        <p:spPr>
          <a:xfrm>
            <a:off x="164325" y="114697"/>
            <a:ext cx="96888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latin typeface="Open Sans"/>
                <a:ea typeface="Open Sans"/>
                <a:cs typeface="Open Sans"/>
                <a:sym typeface="Open Sans"/>
              </a:rPr>
              <a:t>Mensagens- chave</a:t>
            </a:r>
            <a:endParaRPr>
              <a:latin typeface="Open Sans"/>
              <a:ea typeface="Open Sans"/>
              <a:cs typeface="Open Sans"/>
              <a:sym typeface="Open Sans"/>
            </a:endParaRPr>
          </a:p>
        </p:txBody>
      </p:sp>
      <p:sp>
        <p:nvSpPr>
          <p:cNvPr id="546" name="Google Shape;546;p48"/>
          <p:cNvSpPr txBox="1"/>
          <p:nvPr>
            <p:ph idx="1" type="body"/>
          </p:nvPr>
        </p:nvSpPr>
        <p:spPr>
          <a:xfrm>
            <a:off x="868375" y="1504950"/>
            <a:ext cx="15636899" cy="7168800"/>
          </a:xfrm>
          <a:prstGeom prst="rect">
            <a:avLst/>
          </a:prstGeom>
          <a:noFill/>
          <a:ln>
            <a:noFill/>
          </a:ln>
        </p:spPr>
        <p:txBody>
          <a:bodyPr anchorCtr="0" anchor="t" bIns="50800" lIns="50800" spcFirstLastPara="1" rIns="50800" wrap="square" tIns="50800">
            <a:normAutofit fontScale="92500" lnSpcReduction="20000"/>
          </a:bodyPr>
          <a:lstStyle/>
          <a:p>
            <a:pPr indent="-560793" lvl="0" marL="571500" rtl="0" algn="l">
              <a:lnSpc>
                <a:spcPct val="115000"/>
              </a:lnSpc>
              <a:spcBef>
                <a:spcPts val="0"/>
              </a:spcBef>
              <a:spcAft>
                <a:spcPts val="0"/>
              </a:spcAft>
              <a:buClr>
                <a:srgbClr val="000000"/>
              </a:buClr>
              <a:buSzPct val="100000"/>
              <a:buFont typeface="Arial"/>
              <a:buChar char="•"/>
            </a:pPr>
            <a:r>
              <a:rPr lang="pt-BR" sz="3900"/>
              <a:t>Os fatores subjacentes que influenciam a desnutrição são complexos e devem ser tratados através de abordagens intersetoriais integradas.</a:t>
            </a:r>
            <a:endParaRPr sz="3900"/>
          </a:p>
          <a:p>
            <a:pPr indent="-560793" lvl="0" marL="571500" rtl="0" algn="l">
              <a:lnSpc>
                <a:spcPct val="115000"/>
              </a:lnSpc>
              <a:spcBef>
                <a:spcPts val="2667"/>
              </a:spcBef>
              <a:spcAft>
                <a:spcPts val="0"/>
              </a:spcAft>
              <a:buClr>
                <a:srgbClr val="000000"/>
              </a:buClr>
              <a:buSzPct val="100000"/>
              <a:buFont typeface="Arial"/>
              <a:buChar char="•"/>
            </a:pPr>
            <a:r>
              <a:rPr lang="pt-BR" sz="3900"/>
              <a:t>Existem múltiplas estratégias para enfrentar a desnutrição. Estas precisam ser cuidadosamente consideradas e as decisões devem ser baseadas na avaliação e na análise do contexto.</a:t>
            </a:r>
            <a:endParaRPr sz="3900"/>
          </a:p>
          <a:p>
            <a:pPr indent="-560793" lvl="0" marL="571500" rtl="0" algn="l">
              <a:lnSpc>
                <a:spcPct val="115000"/>
              </a:lnSpc>
              <a:spcBef>
                <a:spcPts val="2667"/>
              </a:spcBef>
              <a:spcAft>
                <a:spcPts val="0"/>
              </a:spcAft>
              <a:buClr>
                <a:srgbClr val="000000"/>
              </a:buClr>
              <a:buSzPct val="100000"/>
              <a:buFont typeface="Arial"/>
              <a:buChar char="•"/>
            </a:pPr>
            <a:r>
              <a:rPr lang="pt-BR" sz="3900"/>
              <a:t>A coordenação é a chave para o sucesso dos programas de alimentação e nutrição.</a:t>
            </a:r>
            <a:endParaRPr sz="4300"/>
          </a:p>
          <a:p>
            <a:pPr indent="-560793" lvl="0" marL="571500" rtl="0" algn="l">
              <a:lnSpc>
                <a:spcPct val="115000"/>
              </a:lnSpc>
              <a:spcBef>
                <a:spcPts val="2667"/>
              </a:spcBef>
              <a:spcAft>
                <a:spcPts val="0"/>
              </a:spcAft>
              <a:buClr>
                <a:srgbClr val="000000"/>
              </a:buClr>
              <a:buSzPct val="100000"/>
              <a:buFont typeface="Arial"/>
              <a:buChar char="•"/>
            </a:pPr>
            <a:r>
              <a:rPr lang="pt-BR" sz="3900"/>
              <a:t>Aprender e conhecer os principais termos e detalhes do setor, permite contribuir para a tomada de decisões e a coordenação entre os setores.</a:t>
            </a:r>
            <a:endParaRPr sz="4300"/>
          </a:p>
          <a:p>
            <a:pPr indent="0" lvl="0" marL="0" rtl="0" algn="l">
              <a:lnSpc>
                <a:spcPct val="100000"/>
              </a:lnSpc>
              <a:spcBef>
                <a:spcPts val="2667"/>
              </a:spcBef>
              <a:spcAft>
                <a:spcPts val="0"/>
              </a:spcAft>
              <a:buClr>
                <a:srgbClr val="000000"/>
              </a:buClr>
              <a:buSzPct val="100000"/>
              <a:buFont typeface="Open Sans"/>
              <a:buNone/>
            </a:pPr>
            <a:r>
              <a:t/>
            </a:r>
            <a:endParaRPr/>
          </a:p>
        </p:txBody>
      </p:sp>
      <p:sp>
        <p:nvSpPr>
          <p:cNvPr id="547" name="Google Shape;547;p48"/>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grpSp>
        <p:nvGrpSpPr>
          <p:cNvPr id="274" name="Google Shape;274;p26"/>
          <p:cNvGrpSpPr/>
          <p:nvPr/>
        </p:nvGrpSpPr>
        <p:grpSpPr>
          <a:xfrm>
            <a:off x="12140033" y="2049510"/>
            <a:ext cx="5548509" cy="7423319"/>
            <a:chOff x="11840435" y="2049669"/>
            <a:chExt cx="5547954" cy="7422577"/>
          </a:xfrm>
        </p:grpSpPr>
        <p:pic>
          <p:nvPicPr>
            <p:cNvPr id="275" name="Google Shape;275;p26"/>
            <p:cNvPicPr preferRelativeResize="0"/>
            <p:nvPr/>
          </p:nvPicPr>
          <p:blipFill rotWithShape="1">
            <a:blip r:embed="rId3">
              <a:alphaModFix/>
            </a:blip>
            <a:srcRect b="0" l="0" r="0" t="0"/>
            <a:stretch/>
          </p:blipFill>
          <p:spPr>
            <a:xfrm>
              <a:off x="11840435" y="2049669"/>
              <a:ext cx="5547954" cy="7422577"/>
            </a:xfrm>
            <a:prstGeom prst="rect">
              <a:avLst/>
            </a:prstGeom>
            <a:noFill/>
            <a:ln>
              <a:noFill/>
            </a:ln>
          </p:spPr>
        </p:pic>
        <p:pic>
          <p:nvPicPr>
            <p:cNvPr id="276" name="Google Shape;276;p26"/>
            <p:cNvPicPr preferRelativeResize="0"/>
            <p:nvPr/>
          </p:nvPicPr>
          <p:blipFill rotWithShape="1">
            <a:blip r:embed="rId4">
              <a:alphaModFix/>
            </a:blip>
            <a:srcRect b="0" l="0" r="0" t="0"/>
            <a:stretch/>
          </p:blipFill>
          <p:spPr>
            <a:xfrm>
              <a:off x="14199684" y="3726782"/>
              <a:ext cx="2847975" cy="2781300"/>
            </a:xfrm>
            <a:prstGeom prst="rect">
              <a:avLst/>
            </a:prstGeom>
            <a:noFill/>
            <a:ln>
              <a:noFill/>
            </a:ln>
          </p:spPr>
        </p:pic>
      </p:grpSp>
      <p:sp>
        <p:nvSpPr>
          <p:cNvPr id="277" name="Google Shape;277;p26"/>
          <p:cNvSpPr txBox="1"/>
          <p:nvPr>
            <p:ph type="title"/>
          </p:nvPr>
        </p:nvSpPr>
        <p:spPr>
          <a:xfrm>
            <a:off x="392704" y="70423"/>
            <a:ext cx="15371552"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800">
                <a:latin typeface="Open Sans"/>
                <a:ea typeface="Open Sans"/>
                <a:cs typeface="Open Sans"/>
                <a:sym typeface="Open Sans"/>
              </a:rPr>
              <a:t>As causas da subnutrição são complexas</a:t>
            </a:r>
            <a:endParaRPr sz="5800">
              <a:latin typeface="Open Sans"/>
              <a:ea typeface="Open Sans"/>
              <a:cs typeface="Open Sans"/>
              <a:sym typeface="Open Sans"/>
            </a:endParaRPr>
          </a:p>
        </p:txBody>
      </p:sp>
      <p:sp>
        <p:nvSpPr>
          <p:cNvPr id="278" name="Google Shape;278;p26"/>
          <p:cNvSpPr txBox="1"/>
          <p:nvPr>
            <p:ph idx="1" type="body"/>
          </p:nvPr>
        </p:nvSpPr>
        <p:spPr>
          <a:xfrm>
            <a:off x="887641" y="782958"/>
            <a:ext cx="13953600" cy="7329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4000"/>
              <a:buFont typeface="Open Sans"/>
              <a:buNone/>
            </a:pPr>
            <a:r>
              <a:t/>
            </a:r>
            <a:endParaRPr/>
          </a:p>
          <a:p>
            <a:pPr indent="0" lvl="0" marL="0" rtl="0" algn="l">
              <a:lnSpc>
                <a:spcPct val="100000"/>
              </a:lnSpc>
              <a:spcBef>
                <a:spcPts val="0"/>
              </a:spcBef>
              <a:spcAft>
                <a:spcPts val="0"/>
              </a:spcAft>
              <a:buClr>
                <a:srgbClr val="000000"/>
              </a:buClr>
              <a:buSzPts val="4000"/>
              <a:buFont typeface="Open Sans"/>
              <a:buNone/>
            </a:pPr>
            <a:r>
              <a:rPr lang="pt-BR"/>
              <a:t>As causas imediatas da subnutrição devem-se a uma </a:t>
            </a:r>
            <a:br>
              <a:rPr lang="pt-BR"/>
            </a:br>
            <a:r>
              <a:rPr lang="pt-BR"/>
              <a:t>ingestão inadequada de alimentos e a doenças. </a:t>
            </a:r>
            <a:endParaRPr/>
          </a:p>
          <a:p>
            <a:pPr indent="-571500" lvl="0" marL="571500" rtl="0" algn="l">
              <a:lnSpc>
                <a:spcPct val="100000"/>
              </a:lnSpc>
              <a:spcBef>
                <a:spcPts val="2667"/>
              </a:spcBef>
              <a:spcAft>
                <a:spcPts val="0"/>
              </a:spcAft>
              <a:buClr>
                <a:srgbClr val="000000"/>
              </a:buClr>
              <a:buSzPts val="4000"/>
              <a:buFont typeface="Open Sans"/>
              <a:buNone/>
            </a:pPr>
            <a:r>
              <a:rPr lang="pt-BR"/>
              <a:t>As causas subjacentes incluem:</a:t>
            </a:r>
            <a:endParaRPr/>
          </a:p>
          <a:p>
            <a:pPr indent="-558800" lvl="0" marL="1430338" rtl="0" algn="l">
              <a:lnSpc>
                <a:spcPct val="100000"/>
              </a:lnSpc>
              <a:spcBef>
                <a:spcPts val="2667"/>
              </a:spcBef>
              <a:spcAft>
                <a:spcPts val="0"/>
              </a:spcAft>
              <a:buClr>
                <a:srgbClr val="000000"/>
              </a:buClr>
              <a:buSzPts val="3800"/>
              <a:buFont typeface="Arial"/>
              <a:buChar char="•"/>
            </a:pPr>
            <a:r>
              <a:rPr lang="pt-BR"/>
              <a:t>Insegurança alimentar doméstica;</a:t>
            </a:r>
            <a:endParaRPr/>
          </a:p>
          <a:p>
            <a:pPr indent="-558800" lvl="0" marL="1430338" rtl="0" algn="l">
              <a:lnSpc>
                <a:spcPct val="100000"/>
              </a:lnSpc>
              <a:spcBef>
                <a:spcPts val="2667"/>
              </a:spcBef>
              <a:spcAft>
                <a:spcPts val="0"/>
              </a:spcAft>
              <a:buClr>
                <a:srgbClr val="000000"/>
              </a:buClr>
              <a:buSzPts val="3800"/>
              <a:buFont typeface="Arial"/>
              <a:buChar char="•"/>
            </a:pPr>
            <a:r>
              <a:rPr lang="pt-BR"/>
              <a:t>Práticas alimentares e de cuidados </a:t>
            </a:r>
            <a:br>
              <a:rPr lang="pt-BR"/>
            </a:br>
            <a:r>
              <a:rPr lang="pt-BR"/>
              <a:t>deficientes;</a:t>
            </a:r>
            <a:endParaRPr/>
          </a:p>
          <a:p>
            <a:pPr indent="-558800" lvl="0" marL="1430338" rtl="0" algn="l">
              <a:lnSpc>
                <a:spcPct val="100000"/>
              </a:lnSpc>
              <a:spcBef>
                <a:spcPts val="2667"/>
              </a:spcBef>
              <a:spcAft>
                <a:spcPts val="0"/>
              </a:spcAft>
              <a:buClr>
                <a:srgbClr val="000000"/>
              </a:buClr>
              <a:buSzPts val="3800"/>
              <a:buFont typeface="Arial"/>
              <a:buChar char="•"/>
            </a:pPr>
            <a:r>
              <a:rPr lang="pt-BR"/>
              <a:t>Ambiente doméstico insalubre;  </a:t>
            </a:r>
            <a:endParaRPr/>
          </a:p>
          <a:p>
            <a:pPr indent="-558800" lvl="0" marL="1430338" rtl="0" algn="l">
              <a:lnSpc>
                <a:spcPct val="100000"/>
              </a:lnSpc>
              <a:spcBef>
                <a:spcPts val="2667"/>
              </a:spcBef>
              <a:spcAft>
                <a:spcPts val="0"/>
              </a:spcAft>
              <a:buClr>
                <a:srgbClr val="000000"/>
              </a:buClr>
              <a:buSzPts val="3800"/>
              <a:buFont typeface="Arial"/>
              <a:buChar char="•"/>
            </a:pPr>
            <a:r>
              <a:rPr lang="pt-BR"/>
              <a:t>Cuidados de saúde inadequados.</a:t>
            </a:r>
            <a:endParaRPr/>
          </a:p>
          <a:p>
            <a:pPr indent="0" lvl="0" marL="0" rtl="0" algn="l">
              <a:lnSpc>
                <a:spcPct val="100000"/>
              </a:lnSpc>
              <a:spcBef>
                <a:spcPts val="2667"/>
              </a:spcBef>
              <a:spcAft>
                <a:spcPts val="0"/>
              </a:spcAft>
              <a:buClr>
                <a:srgbClr val="000000"/>
              </a:buClr>
              <a:buSzPts val="4000"/>
              <a:buFont typeface="Open Sans"/>
              <a:buNone/>
            </a:pPr>
            <a:r>
              <a:t/>
            </a:r>
            <a:endParaRPr/>
          </a:p>
        </p:txBody>
      </p:sp>
      <p:sp>
        <p:nvSpPr>
          <p:cNvPr id="279" name="Google Shape;279;p26"/>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68"/>
          <p:cNvSpPr txBox="1"/>
          <p:nvPr/>
        </p:nvSpPr>
        <p:spPr>
          <a:xfrm>
            <a:off x="9501699" y="3611667"/>
            <a:ext cx="7452801" cy="2835065"/>
          </a:xfrm>
          <a:prstGeom prst="rect">
            <a:avLst/>
          </a:prstGeom>
          <a:solidFill>
            <a:srgbClr val="FFFFFF"/>
          </a:solid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5000"/>
              <a:buFont typeface="Arial"/>
              <a:buNone/>
            </a:pPr>
            <a:r>
              <a:rPr b="0" i="0" lang="pt-BR" sz="6000" u="none" cap="none" strike="noStrike">
                <a:solidFill>
                  <a:srgbClr val="3E3E3E"/>
                </a:solidFill>
                <a:latin typeface="Arial"/>
                <a:ea typeface="Arial"/>
                <a:cs typeface="Arial"/>
                <a:sym typeface="Arial"/>
              </a:rPr>
              <a:t>MUITO OBRIGADO</a:t>
            </a:r>
            <a:endParaRPr b="0" i="0" sz="6000" u="none" cap="none" strike="noStrike">
              <a:solidFill>
                <a:srgbClr val="3E3E3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000"/>
              <a:buFont typeface="Arial"/>
              <a:buNone/>
            </a:pPr>
            <a:r>
              <a:rPr b="1" i="0" lang="pt-BR" sz="6000" u="none" cap="none" strike="noStrike">
                <a:solidFill>
                  <a:srgbClr val="00A585"/>
                </a:solidFill>
                <a:latin typeface="Arial"/>
                <a:ea typeface="Arial"/>
                <a:cs typeface="Arial"/>
                <a:sym typeface="Arial"/>
              </a:rPr>
              <a:t>A TODOS</a:t>
            </a:r>
            <a:endParaRPr b="1" i="0" sz="6000" u="none" cap="none" strike="noStrike">
              <a:solidFill>
                <a:srgbClr val="00A585"/>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27"/>
          <p:cNvSpPr txBox="1"/>
          <p:nvPr>
            <p:ph type="title"/>
          </p:nvPr>
        </p:nvSpPr>
        <p:spPr>
          <a:xfrm>
            <a:off x="392703" y="70423"/>
            <a:ext cx="15324743"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800">
                <a:latin typeface="Open Sans"/>
                <a:ea typeface="Open Sans"/>
                <a:cs typeface="Open Sans"/>
                <a:sym typeface="Open Sans"/>
              </a:rPr>
              <a:t>As causas subjacentes estão interligadas</a:t>
            </a:r>
            <a:endParaRPr sz="5800">
              <a:latin typeface="Open Sans"/>
              <a:ea typeface="Open Sans"/>
              <a:cs typeface="Open Sans"/>
              <a:sym typeface="Open Sans"/>
            </a:endParaRPr>
          </a:p>
        </p:txBody>
      </p:sp>
      <p:sp>
        <p:nvSpPr>
          <p:cNvPr id="285" name="Google Shape;285;p27"/>
          <p:cNvSpPr txBox="1"/>
          <p:nvPr>
            <p:ph idx="1" type="body"/>
          </p:nvPr>
        </p:nvSpPr>
        <p:spPr>
          <a:xfrm>
            <a:off x="737738" y="1652725"/>
            <a:ext cx="8277134" cy="483136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3200"/>
              <a:buFont typeface="Open Sans"/>
              <a:buNone/>
            </a:pPr>
            <a:r>
              <a:rPr lang="pt-BR" sz="3200"/>
              <a:t>Ainda que a insegurança alimentar seja uma causa de subnutrição, é improvável que a prestação da ajuda alimentar leve a uma solução duradoura, a menos que se atue em outras causas ao mesmo tempo. </a:t>
            </a:r>
            <a:endParaRPr/>
          </a:p>
          <a:p>
            <a:pPr indent="0" lvl="0" marL="0" rtl="0" algn="l">
              <a:lnSpc>
                <a:spcPct val="100000"/>
              </a:lnSpc>
              <a:spcBef>
                <a:spcPts val="2663"/>
              </a:spcBef>
              <a:spcAft>
                <a:spcPts val="0"/>
              </a:spcAft>
              <a:buClr>
                <a:srgbClr val="000000"/>
              </a:buClr>
              <a:buSzPts val="3200"/>
              <a:buFont typeface="Open Sans"/>
              <a:buNone/>
            </a:pPr>
            <a:r>
              <a:rPr lang="pt-BR" sz="3200"/>
              <a:t>Numa abordagem coordenada, as respostas relativas à alimentação e à nutrição devem estar interligadas com as respostas WASH (Abastecimento de Água, Saneamento e Promoção da Higiene), com as respostas referentes ao Alojamento e Assentamento e à Saúde. </a:t>
            </a:r>
            <a:br>
              <a:rPr lang="pt-BR" sz="3200"/>
            </a:br>
            <a:br>
              <a:rPr lang="pt-BR" sz="3200"/>
            </a:br>
            <a:r>
              <a:rPr lang="pt-BR" sz="3200"/>
              <a:t>                                                      </a:t>
            </a:r>
            <a:endParaRPr sz="2800"/>
          </a:p>
        </p:txBody>
      </p:sp>
      <p:pic>
        <p:nvPicPr>
          <p:cNvPr descr="web vector unique stylish set quality puzzle pink pieces original orange jigsaw puzzle illustrator high quality green graphic fresh free download free EPS download design creative connected colorful blue   " id="286" name="Google Shape;286;p27"/>
          <p:cNvPicPr preferRelativeResize="0"/>
          <p:nvPr/>
        </p:nvPicPr>
        <p:blipFill rotWithShape="1">
          <a:blip r:embed="rId3">
            <a:alphaModFix/>
          </a:blip>
          <a:srcRect b="0" l="4213" r="4681" t="0"/>
          <a:stretch/>
        </p:blipFill>
        <p:spPr>
          <a:xfrm>
            <a:off x="9509125" y="1058863"/>
            <a:ext cx="7712075" cy="7942262"/>
          </a:xfrm>
          <a:prstGeom prst="rect">
            <a:avLst/>
          </a:prstGeom>
          <a:noFill/>
          <a:ln>
            <a:noFill/>
          </a:ln>
        </p:spPr>
      </p:pic>
      <p:sp>
        <p:nvSpPr>
          <p:cNvPr id="287" name="Google Shape;287;p27"/>
          <p:cNvSpPr txBox="1"/>
          <p:nvPr/>
        </p:nvSpPr>
        <p:spPr>
          <a:xfrm>
            <a:off x="10497632" y="2380218"/>
            <a:ext cx="3034485" cy="718145"/>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Arial"/>
              <a:buNone/>
            </a:pPr>
            <a:r>
              <a:rPr b="1" i="0" lang="pt-BR" sz="3600" u="none" cap="none" strike="noStrike">
                <a:solidFill>
                  <a:srgbClr val="FFFFFF"/>
                </a:solidFill>
                <a:latin typeface="Open Sans"/>
                <a:ea typeface="Open Sans"/>
                <a:cs typeface="Open Sans"/>
                <a:sym typeface="Open Sans"/>
              </a:rPr>
              <a:t>ALIMENTOS</a:t>
            </a:r>
            <a:endParaRPr b="0" i="0" sz="1000" u="none" cap="none" strike="noStrike">
              <a:solidFill>
                <a:srgbClr val="000000"/>
              </a:solidFill>
              <a:latin typeface="Arial"/>
              <a:ea typeface="Arial"/>
              <a:cs typeface="Arial"/>
              <a:sym typeface="Arial"/>
            </a:endParaRPr>
          </a:p>
        </p:txBody>
      </p:sp>
      <p:sp>
        <p:nvSpPr>
          <p:cNvPr id="288" name="Google Shape;288;p27"/>
          <p:cNvSpPr txBox="1"/>
          <p:nvPr/>
        </p:nvSpPr>
        <p:spPr>
          <a:xfrm>
            <a:off x="13939719" y="4068405"/>
            <a:ext cx="1659000" cy="7182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700"/>
              <a:buFont typeface="Arial"/>
              <a:buNone/>
            </a:pPr>
            <a:r>
              <a:rPr b="1" i="0" lang="pt-BR" sz="3700" u="none" cap="none" strike="noStrike">
                <a:solidFill>
                  <a:srgbClr val="FFFFFF"/>
                </a:solidFill>
                <a:latin typeface="Open Sans"/>
                <a:ea typeface="Open Sans"/>
                <a:cs typeface="Open Sans"/>
                <a:sym typeface="Open Sans"/>
              </a:rPr>
              <a:t>WASH</a:t>
            </a:r>
            <a:endParaRPr b="0" i="0" sz="1100" u="none" cap="none" strike="noStrike">
              <a:solidFill>
                <a:srgbClr val="000000"/>
              </a:solidFill>
              <a:latin typeface="Arial"/>
              <a:ea typeface="Arial"/>
              <a:cs typeface="Arial"/>
              <a:sym typeface="Arial"/>
            </a:endParaRPr>
          </a:p>
        </p:txBody>
      </p:sp>
      <p:sp>
        <p:nvSpPr>
          <p:cNvPr id="289" name="Google Shape;289;p27"/>
          <p:cNvSpPr txBox="1"/>
          <p:nvPr/>
        </p:nvSpPr>
        <p:spPr>
          <a:xfrm>
            <a:off x="10354097" y="5287873"/>
            <a:ext cx="3271800" cy="6411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rgbClr val="FFFFFF"/>
                </a:solidFill>
                <a:latin typeface="Open Sans"/>
                <a:ea typeface="Open Sans"/>
                <a:cs typeface="Open Sans"/>
                <a:sym typeface="Open Sans"/>
              </a:rPr>
              <a:t>ALOJAMENTO</a:t>
            </a:r>
            <a:endParaRPr b="0" i="0" sz="1200" u="none" cap="none" strike="noStrike">
              <a:solidFill>
                <a:srgbClr val="000000"/>
              </a:solidFill>
              <a:latin typeface="Arial"/>
              <a:ea typeface="Arial"/>
              <a:cs typeface="Arial"/>
              <a:sym typeface="Arial"/>
            </a:endParaRPr>
          </a:p>
        </p:txBody>
      </p:sp>
      <p:sp>
        <p:nvSpPr>
          <p:cNvPr id="290" name="Google Shape;290;p27"/>
          <p:cNvSpPr txBox="1"/>
          <p:nvPr/>
        </p:nvSpPr>
        <p:spPr>
          <a:xfrm>
            <a:off x="13821094" y="6939167"/>
            <a:ext cx="1896353" cy="718145"/>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700"/>
              <a:buFont typeface="Arial"/>
              <a:buNone/>
            </a:pPr>
            <a:r>
              <a:rPr b="1" i="0" lang="pt-BR" sz="3700" u="none" cap="none" strike="noStrike">
                <a:solidFill>
                  <a:srgbClr val="FFFFFF"/>
                </a:solidFill>
                <a:latin typeface="Open Sans"/>
                <a:ea typeface="Open Sans"/>
                <a:cs typeface="Open Sans"/>
                <a:sym typeface="Open Sans"/>
              </a:rPr>
              <a:t>SAÚDE</a:t>
            </a:r>
            <a:endParaRPr b="0" i="0" sz="1100" u="none" cap="none" strike="noStrike">
              <a:solidFill>
                <a:srgbClr val="000000"/>
              </a:solidFill>
              <a:latin typeface="Arial"/>
              <a:ea typeface="Arial"/>
              <a:cs typeface="Arial"/>
              <a:sym typeface="Arial"/>
            </a:endParaRPr>
          </a:p>
        </p:txBody>
      </p:sp>
      <p:sp>
        <p:nvSpPr>
          <p:cNvPr id="291" name="Google Shape;291;p27"/>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pic>
        <p:nvPicPr>
          <p:cNvPr id="296" name="Google Shape;296;gc25c256ea3_0_14"/>
          <p:cNvPicPr preferRelativeResize="0"/>
          <p:nvPr/>
        </p:nvPicPr>
        <p:blipFill rotWithShape="1">
          <a:blip r:embed="rId3">
            <a:alphaModFix/>
          </a:blip>
          <a:srcRect b="-52" l="-272" r="1" t="0"/>
          <a:stretch/>
        </p:blipFill>
        <p:spPr>
          <a:xfrm>
            <a:off x="4035216" y="285300"/>
            <a:ext cx="10387182" cy="9109722"/>
          </a:xfrm>
          <a:prstGeom prst="rect">
            <a:avLst/>
          </a:prstGeom>
          <a:noFill/>
          <a:ln>
            <a:noFill/>
          </a:ln>
        </p:spPr>
      </p:pic>
      <p:sp>
        <p:nvSpPr>
          <p:cNvPr id="297" name="Google Shape;297;gc25c256ea3_0_14"/>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id="298" name="Google Shape;298;gc25c256ea3_0_14"/>
          <p:cNvPicPr preferRelativeResize="0"/>
          <p:nvPr/>
        </p:nvPicPr>
        <p:blipFill rotWithShape="1">
          <a:blip r:embed="rId4">
            <a:alphaModFix/>
          </a:blip>
          <a:srcRect b="0" l="0" r="0" t="0"/>
          <a:stretch/>
        </p:blipFill>
        <p:spPr>
          <a:xfrm>
            <a:off x="722913" y="358452"/>
            <a:ext cx="2731995" cy="324089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pic>
        <p:nvPicPr>
          <p:cNvPr id="303" name="Google Shape;303;p29"/>
          <p:cNvPicPr preferRelativeResize="0"/>
          <p:nvPr/>
        </p:nvPicPr>
        <p:blipFill>
          <a:blip r:embed="rId3">
            <a:alphaModFix/>
          </a:blip>
          <a:stretch>
            <a:fillRect/>
          </a:stretch>
        </p:blipFill>
        <p:spPr>
          <a:xfrm>
            <a:off x="10552524" y="0"/>
            <a:ext cx="6800862" cy="9753600"/>
          </a:xfrm>
          <a:prstGeom prst="rect">
            <a:avLst/>
          </a:prstGeom>
          <a:noFill/>
          <a:ln>
            <a:noFill/>
          </a:ln>
        </p:spPr>
      </p:pic>
      <p:sp>
        <p:nvSpPr>
          <p:cNvPr id="304" name="Google Shape;304;p29"/>
          <p:cNvSpPr txBox="1"/>
          <p:nvPr>
            <p:ph type="title"/>
          </p:nvPr>
        </p:nvSpPr>
        <p:spPr>
          <a:xfrm>
            <a:off x="1053991" y="4005708"/>
            <a:ext cx="9117545" cy="1988692"/>
          </a:xfrm>
          <a:prstGeom prst="rect">
            <a:avLst/>
          </a:prstGeom>
          <a:noFill/>
          <a:ln>
            <a:noFill/>
          </a:ln>
        </p:spPr>
        <p:txBody>
          <a:bodyPr anchorCtr="0" anchor="t" bIns="50800" lIns="50800" spcFirstLastPara="1" rIns="50800" wrap="square" tIns="50800">
            <a:normAutofit/>
          </a:bodyPr>
          <a:lstStyle/>
          <a:p>
            <a:pPr indent="0" lvl="0" marL="0" rtl="0" algn="ctr">
              <a:lnSpc>
                <a:spcPct val="100000"/>
              </a:lnSpc>
              <a:spcBef>
                <a:spcPts val="0"/>
              </a:spcBef>
              <a:spcAft>
                <a:spcPts val="0"/>
              </a:spcAft>
              <a:buClr>
                <a:srgbClr val="000000"/>
              </a:buClr>
              <a:buSzPts val="1400"/>
              <a:buFont typeface="Open Sans"/>
              <a:buNone/>
            </a:pPr>
            <a:r>
              <a:rPr lang="pt-BR" sz="4760"/>
              <a:t> </a:t>
            </a:r>
            <a:endParaRPr sz="4760"/>
          </a:p>
        </p:txBody>
      </p:sp>
      <p:sp>
        <p:nvSpPr>
          <p:cNvPr id="305" name="Google Shape;305;p29"/>
          <p:cNvSpPr txBox="1"/>
          <p:nvPr>
            <p:ph idx="1" type="body"/>
          </p:nvPr>
        </p:nvSpPr>
        <p:spPr>
          <a:xfrm>
            <a:off x="494083" y="4005708"/>
            <a:ext cx="9117545" cy="42672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3600"/>
              <a:buFont typeface="Open Sans"/>
              <a:buNone/>
            </a:pPr>
            <a:r>
              <a:rPr lang="pt-BR" sz="3600">
                <a:solidFill>
                  <a:srgbClr val="292929"/>
                </a:solidFill>
              </a:rPr>
              <a:t>Quando </a:t>
            </a:r>
            <a:r>
              <a:rPr lang="pt-BR" sz="3600"/>
              <a:t>existem</a:t>
            </a:r>
            <a:r>
              <a:rPr lang="pt-BR" sz="3600">
                <a:solidFill>
                  <a:srgbClr val="292929"/>
                </a:solidFill>
              </a:rPr>
              <a:t> pessoas sob risco de insegurança alimentar, há que realiza</a:t>
            </a:r>
            <a:r>
              <a:rPr lang="pt-BR" sz="3600"/>
              <a:t>r</a:t>
            </a:r>
            <a:r>
              <a:rPr lang="pt-BR" sz="3600">
                <a:solidFill>
                  <a:srgbClr val="292929"/>
                </a:solidFill>
              </a:rPr>
              <a:t> avaliações para determinar o grau de risco e a sua extensão, e de seguida identifica</a:t>
            </a:r>
            <a:r>
              <a:rPr lang="pt-BR" sz="3600"/>
              <a:t>r</a:t>
            </a:r>
            <a:r>
              <a:rPr lang="pt-BR" sz="3600">
                <a:solidFill>
                  <a:srgbClr val="292929"/>
                </a:solidFill>
              </a:rPr>
              <a:t> as pessoas mais afetadas, </a:t>
            </a:r>
            <a:r>
              <a:rPr lang="pt-BR" sz="3600"/>
              <a:t>para</a:t>
            </a:r>
            <a:r>
              <a:rPr lang="pt-BR" sz="3600">
                <a:solidFill>
                  <a:srgbClr val="292929"/>
                </a:solidFill>
              </a:rPr>
              <a:t> defini</a:t>
            </a:r>
            <a:r>
              <a:rPr lang="pt-BR" sz="3600"/>
              <a:t>r</a:t>
            </a:r>
            <a:r>
              <a:rPr lang="pt-BR" sz="3600">
                <a:solidFill>
                  <a:srgbClr val="292929"/>
                </a:solidFill>
              </a:rPr>
              <a:t> as respostas mais adequadas. </a:t>
            </a:r>
            <a:endParaRPr sz="3600">
              <a:solidFill>
                <a:srgbClr val="292929"/>
              </a:solidFill>
            </a:endParaRPr>
          </a:p>
          <a:p>
            <a:pPr indent="0" lvl="0" marL="0" rtl="0" algn="l">
              <a:lnSpc>
                <a:spcPct val="100000"/>
              </a:lnSpc>
              <a:spcBef>
                <a:spcPts val="0"/>
              </a:spcBef>
              <a:spcAft>
                <a:spcPts val="0"/>
              </a:spcAft>
              <a:buClr>
                <a:srgbClr val="292929"/>
              </a:buClr>
              <a:buSzPts val="3600"/>
              <a:buFont typeface="Open Sans"/>
              <a:buNone/>
            </a:pPr>
            <a:r>
              <a:t/>
            </a:r>
            <a:endParaRPr sz="3600"/>
          </a:p>
        </p:txBody>
      </p:sp>
      <p:sp>
        <p:nvSpPr>
          <p:cNvPr id="306" name="Google Shape;306;p29"/>
          <p:cNvSpPr txBox="1"/>
          <p:nvPr>
            <p:ph idx="3" type="body"/>
          </p:nvPr>
        </p:nvSpPr>
        <p:spPr>
          <a:xfrm>
            <a:off x="11275099" y="9282687"/>
            <a:ext cx="6549451" cy="406401"/>
          </a:xfrm>
          <a:prstGeom prst="rect">
            <a:avLst/>
          </a:prstGeom>
          <a:noFill/>
          <a:ln>
            <a:noFill/>
          </a:ln>
        </p:spPr>
        <p:txBody>
          <a:bodyPr anchorCtr="0" anchor="t" bIns="50800" lIns="50800" spcFirstLastPara="1" rIns="50800" wrap="square" tIns="50800">
            <a:normAutofit/>
          </a:bodyPr>
          <a:lstStyle/>
          <a:p>
            <a:pPr indent="0" lvl="0" marL="0" rtl="0" algn="l">
              <a:lnSpc>
                <a:spcPct val="80000"/>
              </a:lnSpc>
              <a:spcBef>
                <a:spcPts val="0"/>
              </a:spcBef>
              <a:spcAft>
                <a:spcPts val="0"/>
              </a:spcAft>
              <a:buClr>
                <a:srgbClr val="00A585"/>
              </a:buClr>
              <a:buSzPts val="2500"/>
              <a:buFont typeface="Open Sans"/>
              <a:buNone/>
            </a:pPr>
            <a:r>
              <a:rPr b="0" lang="pt-BR" sz="2100">
                <a:latin typeface="Open Sans"/>
                <a:ea typeface="Open Sans"/>
                <a:cs typeface="Open Sans"/>
                <a:sym typeface="Open Sans"/>
              </a:rPr>
              <a:t>CARE Guatemala</a:t>
            </a:r>
            <a:endParaRPr b="0" sz="3600">
              <a:latin typeface="Open Sans"/>
              <a:ea typeface="Open Sans"/>
              <a:cs typeface="Open Sans"/>
              <a:sym typeface="Open Sans"/>
            </a:endParaRPr>
          </a:p>
        </p:txBody>
      </p:sp>
      <p:sp>
        <p:nvSpPr>
          <p:cNvPr id="307" name="Google Shape;307;p29"/>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308" name="Google Shape;308;p29"/>
          <p:cNvSpPr txBox="1"/>
          <p:nvPr/>
        </p:nvSpPr>
        <p:spPr>
          <a:xfrm>
            <a:off x="339372" y="97587"/>
            <a:ext cx="9426968" cy="1988692"/>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6000"/>
              <a:buFont typeface="Arial"/>
              <a:buNone/>
            </a:pPr>
            <a:r>
              <a:rPr b="1" i="0" lang="pt-BR" sz="5800" u="none" cap="none" strike="noStrike">
                <a:solidFill>
                  <a:srgbClr val="000000"/>
                </a:solidFill>
                <a:latin typeface="Open Sans"/>
                <a:ea typeface="Open Sans"/>
                <a:cs typeface="Open Sans"/>
                <a:sym typeface="Open Sans"/>
              </a:rPr>
              <a:t>Avaliações da Segurança Alimentar e da Nutrição</a:t>
            </a:r>
            <a:br>
              <a:rPr b="1" i="0" lang="pt-BR" sz="5800" u="none" cap="none" strike="noStrike">
                <a:solidFill>
                  <a:srgbClr val="000000"/>
                </a:solidFill>
                <a:latin typeface="Open Sans"/>
                <a:ea typeface="Open Sans"/>
                <a:cs typeface="Open Sans"/>
                <a:sym typeface="Open Sans"/>
              </a:rPr>
            </a:br>
            <a:r>
              <a:rPr b="1" i="0" lang="pt-BR" sz="5800" u="none" cap="none" strike="noStrike">
                <a:solidFill>
                  <a:srgbClr val="000000"/>
                </a:solidFill>
                <a:latin typeface="Open Sans"/>
                <a:ea typeface="Open Sans"/>
                <a:cs typeface="Open Sans"/>
                <a:sym typeface="Open Sans"/>
              </a:rPr>
              <a:t>Norma 1.1 - Avaliação da segurança alimentar</a:t>
            </a:r>
            <a:endParaRPr b="1" i="0" sz="5800" u="none" cap="none" strike="noStrike">
              <a:solidFill>
                <a:srgbClr val="000000"/>
              </a:solidFill>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pic>
        <p:nvPicPr>
          <p:cNvPr descr="50 Pcs. MUAC Tape Mid Upper Arm Circumference Measuring Free Shipping" id="313" name="Google Shape;313;p30"/>
          <p:cNvPicPr preferRelativeResize="0"/>
          <p:nvPr/>
        </p:nvPicPr>
        <p:blipFill rotWithShape="1">
          <a:blip r:embed="rId3">
            <a:alphaModFix/>
          </a:blip>
          <a:srcRect b="21700" l="8177" r="7595" t="35470"/>
          <a:stretch/>
        </p:blipFill>
        <p:spPr>
          <a:xfrm rot="5674526">
            <a:off x="10777537" y="3324226"/>
            <a:ext cx="8029575" cy="4083050"/>
          </a:xfrm>
          <a:prstGeom prst="rect">
            <a:avLst/>
          </a:prstGeom>
          <a:noFill/>
          <a:ln>
            <a:noFill/>
          </a:ln>
        </p:spPr>
      </p:pic>
      <p:sp>
        <p:nvSpPr>
          <p:cNvPr id="314" name="Google Shape;314;p30"/>
          <p:cNvSpPr txBox="1"/>
          <p:nvPr>
            <p:ph type="title"/>
          </p:nvPr>
        </p:nvSpPr>
        <p:spPr>
          <a:xfrm>
            <a:off x="392100" y="69850"/>
            <a:ext cx="17237532" cy="19668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600">
                <a:latin typeface="Open Sans"/>
                <a:ea typeface="Open Sans"/>
                <a:cs typeface="Open Sans"/>
                <a:sym typeface="Open Sans"/>
              </a:rPr>
              <a:t>Avaliações da Segurança Alimentar e da Nutrição </a:t>
            </a:r>
            <a:br>
              <a:rPr lang="pt-BR" sz="5600">
                <a:latin typeface="Open Sans"/>
                <a:ea typeface="Open Sans"/>
                <a:cs typeface="Open Sans"/>
                <a:sym typeface="Open Sans"/>
              </a:rPr>
            </a:br>
            <a:r>
              <a:rPr lang="pt-BR" sz="5600">
                <a:latin typeface="Open Sans"/>
                <a:ea typeface="Open Sans"/>
                <a:cs typeface="Open Sans"/>
                <a:sym typeface="Open Sans"/>
              </a:rPr>
              <a:t>Norma 1.2: Avaliação nutricional</a:t>
            </a:r>
            <a:endParaRPr sz="5600">
              <a:latin typeface="Open Sans"/>
              <a:ea typeface="Open Sans"/>
              <a:cs typeface="Open Sans"/>
              <a:sym typeface="Open Sans"/>
            </a:endParaRPr>
          </a:p>
        </p:txBody>
      </p:sp>
      <p:sp>
        <p:nvSpPr>
          <p:cNvPr id="315" name="Google Shape;315;p30"/>
          <p:cNvSpPr txBox="1"/>
          <p:nvPr>
            <p:ph idx="1" type="body"/>
          </p:nvPr>
        </p:nvSpPr>
        <p:spPr>
          <a:xfrm>
            <a:off x="468325" y="2877900"/>
            <a:ext cx="12280800" cy="5655600"/>
          </a:xfrm>
          <a:prstGeom prst="rect">
            <a:avLst/>
          </a:prstGeom>
          <a:noFill/>
          <a:ln>
            <a:noFill/>
          </a:ln>
        </p:spPr>
        <p:txBody>
          <a:bodyPr anchorCtr="0" anchor="t" bIns="50800" lIns="50800" spcFirstLastPara="1" rIns="50800" wrap="square" tIns="50800">
            <a:normAutofit/>
          </a:bodyPr>
          <a:lstStyle/>
          <a:p>
            <a:pPr indent="0" lvl="0" marL="0" rtl="0" algn="just">
              <a:lnSpc>
                <a:spcPct val="95000"/>
              </a:lnSpc>
              <a:spcBef>
                <a:spcPts val="0"/>
              </a:spcBef>
              <a:spcAft>
                <a:spcPts val="0"/>
              </a:spcAft>
              <a:buClr>
                <a:srgbClr val="000000"/>
              </a:buClr>
              <a:buSzPts val="3607"/>
              <a:buFont typeface="Open Sans"/>
              <a:buNone/>
            </a:pPr>
            <a:r>
              <a:rPr lang="pt-BR" sz="3832"/>
              <a:t>As avaliações nutricionais usam métodos aceites para identificar o tipo, o grau e a extensão da subnutrição, quem está sob maior risco e qual a resposta adequada.</a:t>
            </a:r>
            <a:endParaRPr sz="3832"/>
          </a:p>
          <a:p>
            <a:pPr indent="0" lvl="0" marL="0" rtl="0" algn="l">
              <a:lnSpc>
                <a:spcPct val="95000"/>
              </a:lnSpc>
              <a:spcBef>
                <a:spcPts val="2667"/>
              </a:spcBef>
              <a:spcAft>
                <a:spcPts val="0"/>
              </a:spcAft>
              <a:buClr>
                <a:srgbClr val="000000"/>
              </a:buClr>
              <a:buSzPts val="3607"/>
              <a:buFont typeface="Open Sans"/>
              <a:buNone/>
            </a:pPr>
            <a:r>
              <a:rPr b="1" lang="pt-BR" sz="3832"/>
              <a:t>Ação-chave 2. </a:t>
            </a:r>
            <a:r>
              <a:rPr lang="pt-BR" sz="3832"/>
              <a:t>Realizar uma rápida triagem da medida do perímetro braquial (</a:t>
            </a:r>
            <a:r>
              <a:rPr b="1" lang="pt-BR" sz="3832"/>
              <a:t>PB</a:t>
            </a:r>
            <a:r>
              <a:rPr lang="pt-BR" sz="3832"/>
              <a:t> - MUAC, em inglês) e promover avaliações da alimentação de lactentes e de crianças em emergências (</a:t>
            </a:r>
            <a:r>
              <a:rPr b="1" lang="pt-BR" sz="3832"/>
              <a:t>IYCF-E</a:t>
            </a:r>
            <a:r>
              <a:rPr lang="pt-BR" sz="3832"/>
              <a:t>, sigla em inglês), para estudar a situação nutricional no início da crise.</a:t>
            </a:r>
            <a:endParaRPr sz="3832"/>
          </a:p>
        </p:txBody>
      </p:sp>
      <p:sp>
        <p:nvSpPr>
          <p:cNvPr id="316" name="Google Shape;316;p30"/>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31"/>
          <p:cNvPicPr preferRelativeResize="0"/>
          <p:nvPr/>
        </p:nvPicPr>
        <p:blipFill>
          <a:blip r:embed="rId3">
            <a:alphaModFix/>
          </a:blip>
          <a:stretch>
            <a:fillRect/>
          </a:stretch>
        </p:blipFill>
        <p:spPr>
          <a:xfrm>
            <a:off x="10593425" y="0"/>
            <a:ext cx="6800838" cy="9753600"/>
          </a:xfrm>
          <a:prstGeom prst="rect">
            <a:avLst/>
          </a:prstGeom>
          <a:noFill/>
          <a:ln>
            <a:noFill/>
          </a:ln>
        </p:spPr>
      </p:pic>
      <p:sp>
        <p:nvSpPr>
          <p:cNvPr id="322" name="Google Shape;322;p31"/>
          <p:cNvSpPr txBox="1"/>
          <p:nvPr>
            <p:ph type="title"/>
          </p:nvPr>
        </p:nvSpPr>
        <p:spPr>
          <a:xfrm>
            <a:off x="258725" y="244325"/>
            <a:ext cx="11249100" cy="27429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800"/>
              <a:t>Gestão da Desnutrição </a:t>
            </a:r>
            <a:br>
              <a:rPr lang="pt-BR" sz="5800"/>
            </a:br>
            <a:r>
              <a:rPr lang="pt-BR" sz="5800"/>
              <a:t>Norma 2.2: </a:t>
            </a:r>
            <a:br>
              <a:rPr lang="pt-BR" sz="5800"/>
            </a:br>
            <a:r>
              <a:rPr lang="pt-BR" sz="5800"/>
              <a:t>Desnutrição aguda grave</a:t>
            </a:r>
            <a:endParaRPr sz="5800"/>
          </a:p>
        </p:txBody>
      </p:sp>
      <p:sp>
        <p:nvSpPr>
          <p:cNvPr id="323" name="Google Shape;323;p31"/>
          <p:cNvSpPr txBox="1"/>
          <p:nvPr>
            <p:ph idx="1" type="body"/>
          </p:nvPr>
        </p:nvSpPr>
        <p:spPr>
          <a:xfrm>
            <a:off x="279825" y="3439775"/>
            <a:ext cx="10296900" cy="31041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4800"/>
              <a:buFont typeface="Open Sans"/>
              <a:buNone/>
            </a:pPr>
            <a:r>
              <a:rPr lang="pt-BR" sz="4800">
                <a:solidFill>
                  <a:srgbClr val="292929"/>
                </a:solidFill>
              </a:rPr>
              <a:t>A desnutrição aguda grave </a:t>
            </a:r>
            <a:r>
              <a:rPr lang="pt-BR" sz="4800"/>
              <a:t>trata-se</a:t>
            </a:r>
            <a:endParaRPr sz="4800"/>
          </a:p>
          <a:p>
            <a:pPr indent="0" lvl="0" marL="0" rtl="0" algn="l">
              <a:lnSpc>
                <a:spcPct val="100000"/>
              </a:lnSpc>
              <a:spcBef>
                <a:spcPts val="0"/>
              </a:spcBef>
              <a:spcAft>
                <a:spcPts val="0"/>
              </a:spcAft>
              <a:buClr>
                <a:srgbClr val="292929"/>
              </a:buClr>
              <a:buSzPts val="4800"/>
              <a:buFont typeface="Open Sans"/>
              <a:buNone/>
            </a:pPr>
            <a:r>
              <a:t/>
            </a:r>
            <a:endParaRPr sz="4800"/>
          </a:p>
          <a:p>
            <a:pPr indent="0" lvl="0" marL="0" rtl="0" algn="l">
              <a:lnSpc>
                <a:spcPct val="100000"/>
              </a:lnSpc>
              <a:spcBef>
                <a:spcPts val="2663"/>
              </a:spcBef>
              <a:spcAft>
                <a:spcPts val="0"/>
              </a:spcAft>
              <a:buClr>
                <a:srgbClr val="292929"/>
              </a:buClr>
              <a:buSzPts val="4000"/>
              <a:buFont typeface="Open Sans"/>
              <a:buNone/>
            </a:pPr>
            <a:r>
              <a:t/>
            </a:r>
            <a:endParaRPr>
              <a:solidFill>
                <a:srgbClr val="292929"/>
              </a:solidFill>
            </a:endParaRPr>
          </a:p>
        </p:txBody>
      </p:sp>
      <p:sp>
        <p:nvSpPr>
          <p:cNvPr id="324" name="Google Shape;324;p31"/>
          <p:cNvSpPr txBox="1"/>
          <p:nvPr>
            <p:ph idx="3" type="body"/>
          </p:nvPr>
        </p:nvSpPr>
        <p:spPr>
          <a:xfrm>
            <a:off x="10840130" y="9290050"/>
            <a:ext cx="6549900" cy="406500"/>
          </a:xfrm>
          <a:prstGeom prst="rect">
            <a:avLst/>
          </a:prstGeom>
          <a:noFill/>
          <a:ln>
            <a:noFill/>
          </a:ln>
        </p:spPr>
        <p:txBody>
          <a:bodyPr anchorCtr="0" anchor="t" bIns="50800" lIns="50800" spcFirstLastPara="1" rIns="50800" wrap="square" tIns="50800">
            <a:normAutofit/>
          </a:bodyPr>
          <a:lstStyle/>
          <a:p>
            <a:pPr indent="0" lvl="0" marL="0" rtl="0" algn="l">
              <a:lnSpc>
                <a:spcPct val="80000"/>
              </a:lnSpc>
              <a:spcBef>
                <a:spcPts val="0"/>
              </a:spcBef>
              <a:spcAft>
                <a:spcPts val="0"/>
              </a:spcAft>
              <a:buClr>
                <a:srgbClr val="00A585"/>
              </a:buClr>
              <a:buSzPts val="2500"/>
              <a:buFont typeface="Open Sans"/>
              <a:buNone/>
            </a:pPr>
            <a:r>
              <a:rPr b="0" lang="pt-BR" sz="2500"/>
              <a:t>CARE/ Lucy Beck</a:t>
            </a:r>
            <a:endParaRPr b="0"/>
          </a:p>
        </p:txBody>
      </p:sp>
      <p:sp>
        <p:nvSpPr>
          <p:cNvPr id="325" name="Google Shape;325;p31"/>
          <p:cNvSpPr txBox="1"/>
          <p:nvPr>
            <p:ph idx="12" type="sldNum"/>
          </p:nvPr>
        </p:nvSpPr>
        <p:spPr>
          <a:xfrm>
            <a:off x="3482975" y="8659835"/>
            <a:ext cx="417600" cy="777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2000"/>
              <a:buNone/>
            </a:pPr>
            <a:r>
              <a:t/>
            </a:r>
            <a:endParaRPr/>
          </a:p>
          <a:p>
            <a:pPr indent="0" lvl="0" marL="0" rtl="0" algn="l">
              <a:lnSpc>
                <a:spcPct val="100000"/>
              </a:lnSpc>
              <a:spcBef>
                <a:spcPts val="0"/>
              </a:spcBef>
              <a:spcAft>
                <a:spcPts val="0"/>
              </a:spcAft>
              <a:buSzPts val="2000"/>
              <a:buNone/>
            </a:pPr>
            <a:r>
              <a:t/>
            </a:r>
            <a:endParaRPr/>
          </a:p>
        </p:txBody>
      </p:sp>
      <p:sp>
        <p:nvSpPr>
          <p:cNvPr id="326" name="Google Shape;326;p31"/>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2"/>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latin typeface="Open Sans"/>
                <a:ea typeface="Open Sans"/>
                <a:cs typeface="Open Sans"/>
                <a:sym typeface="Open Sans"/>
              </a:rPr>
              <a:t>Os três níveis de desnutrição</a:t>
            </a:r>
            <a:endParaRPr>
              <a:latin typeface="Open Sans"/>
              <a:ea typeface="Open Sans"/>
              <a:cs typeface="Open Sans"/>
              <a:sym typeface="Open Sans"/>
            </a:endParaRPr>
          </a:p>
        </p:txBody>
      </p:sp>
      <p:sp>
        <p:nvSpPr>
          <p:cNvPr id="332" name="Google Shape;332;p32"/>
          <p:cNvSpPr txBox="1"/>
          <p:nvPr>
            <p:ph idx="1" type="body"/>
          </p:nvPr>
        </p:nvSpPr>
        <p:spPr>
          <a:xfrm>
            <a:off x="1231990" y="1200723"/>
            <a:ext cx="15410089" cy="4831360"/>
          </a:xfrm>
          <a:prstGeom prst="rect">
            <a:avLst/>
          </a:prstGeom>
          <a:noFill/>
          <a:ln>
            <a:noFill/>
          </a:ln>
        </p:spPr>
        <p:txBody>
          <a:bodyPr anchorCtr="0" anchor="t" bIns="50800" lIns="50800" spcFirstLastPara="1" rIns="50800" wrap="square" tIns="50800">
            <a:noAutofit/>
          </a:bodyPr>
          <a:lstStyle/>
          <a:p>
            <a:pPr indent="0" lvl="0" marL="0" rtl="0" algn="l">
              <a:lnSpc>
                <a:spcPct val="150000"/>
              </a:lnSpc>
              <a:spcBef>
                <a:spcPts val="0"/>
              </a:spcBef>
              <a:spcAft>
                <a:spcPts val="0"/>
              </a:spcAft>
              <a:buClr>
                <a:srgbClr val="000000"/>
              </a:buClr>
              <a:buSzPts val="3600"/>
              <a:buFont typeface="Open Sans"/>
              <a:buNone/>
            </a:pPr>
            <a:r>
              <a:rPr b="1" lang="pt-BR"/>
              <a:t>SAM </a:t>
            </a:r>
            <a:r>
              <a:rPr lang="pt-BR"/>
              <a:t>é o acrónimo em inglês para </a:t>
            </a:r>
            <a:r>
              <a:rPr b="1" lang="pt-BR"/>
              <a:t>desnutrição aguda grave</a:t>
            </a:r>
            <a:r>
              <a:rPr lang="pt-BR"/>
              <a:t>. </a:t>
            </a:r>
            <a:endParaRPr b="1"/>
          </a:p>
          <a:p>
            <a:pPr indent="0" lvl="0" marL="0" rtl="0" algn="l">
              <a:lnSpc>
                <a:spcPct val="150000"/>
              </a:lnSpc>
              <a:spcBef>
                <a:spcPts val="2663"/>
              </a:spcBef>
              <a:spcAft>
                <a:spcPts val="0"/>
              </a:spcAft>
              <a:buClr>
                <a:srgbClr val="000000"/>
              </a:buClr>
              <a:buSzPts val="3600"/>
              <a:buFont typeface="Open Sans"/>
              <a:buNone/>
            </a:pPr>
            <a:r>
              <a:rPr b="1" lang="pt-BR"/>
              <a:t>MAM </a:t>
            </a:r>
            <a:r>
              <a:rPr lang="pt-BR"/>
              <a:t>é o acrónimo em inglês que significa </a:t>
            </a:r>
            <a:r>
              <a:rPr b="1" lang="pt-BR"/>
              <a:t>desnutrição aguda moderada</a:t>
            </a:r>
            <a:r>
              <a:rPr lang="pt-BR"/>
              <a:t>. </a:t>
            </a:r>
            <a:endParaRPr b="1"/>
          </a:p>
          <a:p>
            <a:pPr indent="0" lvl="0" marL="0" rtl="0" algn="l">
              <a:lnSpc>
                <a:spcPct val="150000"/>
              </a:lnSpc>
              <a:spcBef>
                <a:spcPts val="2663"/>
              </a:spcBef>
              <a:spcAft>
                <a:spcPts val="0"/>
              </a:spcAft>
              <a:buSzPts val="3600"/>
              <a:buNone/>
            </a:pPr>
            <a:r>
              <a:rPr b="1" lang="pt-BR"/>
              <a:t>GAM </a:t>
            </a:r>
            <a:r>
              <a:rPr lang="pt-BR"/>
              <a:t>é o acrónimo em inglês para</a:t>
            </a:r>
            <a:r>
              <a:rPr b="1" lang="pt-BR"/>
              <a:t> desnutrição aguda global,</a:t>
            </a:r>
            <a:r>
              <a:rPr lang="pt-BR"/>
              <a:t> que corresponde a uma medida do estado nutricional de uma população, que muitas vezes é utilizada em situação prolongada da condição de refugiados.</a:t>
            </a:r>
            <a:endParaRPr/>
          </a:p>
          <a:p>
            <a:pPr indent="0" lvl="0" marL="0" rtl="0" algn="l">
              <a:lnSpc>
                <a:spcPct val="150000"/>
              </a:lnSpc>
              <a:spcBef>
                <a:spcPts val="2663"/>
              </a:spcBef>
              <a:spcAft>
                <a:spcPts val="0"/>
              </a:spcAft>
              <a:buClr>
                <a:srgbClr val="000000"/>
              </a:buClr>
              <a:buSzPts val="3600"/>
              <a:buFont typeface="Open Sans"/>
              <a:buNone/>
            </a:pPr>
            <a:r>
              <a:rPr lang="pt-BR" sz="3800"/>
              <a:t> </a:t>
            </a:r>
            <a:endParaRPr sz="3800"/>
          </a:p>
        </p:txBody>
      </p:sp>
      <p:sp>
        <p:nvSpPr>
          <p:cNvPr id="333" name="Google Shape;333;p32"/>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6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8C305CC2-2D11-4A13-95ED-9C9DA3121136}"/>
</file>

<file path=customXml/itemProps2.xml><?xml version="1.0" encoding="utf-8"?>
<ds:datastoreItem xmlns:ds="http://schemas.openxmlformats.org/officeDocument/2006/customXml" ds:itemID="{50A29B05-C746-4370-9DDD-427B33AF00D0}"/>
</file>

<file path=customXml/itemProps3.xml><?xml version="1.0" encoding="utf-8"?>
<ds:datastoreItem xmlns:ds="http://schemas.openxmlformats.org/officeDocument/2006/customXml" ds:itemID="{781CD8DF-7279-4303-8DFA-7572A349ADB2}"/>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DeVon Solomon</dc:creator>
  <dcterms:created xsi:type="dcterms:W3CDTF">2018-12-14T22:00:46Z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ies>
</file>